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</p:sldIdLst>
  <p:sldSz cy="6858000" cx="12192000"/>
  <p:notesSz cx="6858000" cy="9144000"/>
  <p:embeddedFontLst>
    <p:embeddedFont>
      <p:font typeface="Open Sans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70" Type="http://schemas.openxmlformats.org/officeDocument/2006/relationships/font" Target="fonts/OpenSans-boldItalic.fntdata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20" Type="http://schemas.openxmlformats.org/officeDocument/2006/relationships/slide" Target="slides/slide16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22" Type="http://schemas.openxmlformats.org/officeDocument/2006/relationships/slide" Target="slides/slide18.xml"/><Relationship Id="rId66" Type="http://schemas.openxmlformats.org/officeDocument/2006/relationships/slide" Target="slides/slide62.xml"/><Relationship Id="rId21" Type="http://schemas.openxmlformats.org/officeDocument/2006/relationships/slide" Target="slides/slide17.xml"/><Relationship Id="rId65" Type="http://schemas.openxmlformats.org/officeDocument/2006/relationships/slide" Target="slides/slide61.xml"/><Relationship Id="rId24" Type="http://schemas.openxmlformats.org/officeDocument/2006/relationships/slide" Target="slides/slide20.xml"/><Relationship Id="rId68" Type="http://schemas.openxmlformats.org/officeDocument/2006/relationships/font" Target="fonts/OpenSans-bold.fntdata"/><Relationship Id="rId23" Type="http://schemas.openxmlformats.org/officeDocument/2006/relationships/slide" Target="slides/slide19.xml"/><Relationship Id="rId67" Type="http://schemas.openxmlformats.org/officeDocument/2006/relationships/font" Target="fonts/OpenSans-regular.fntdata"/><Relationship Id="rId60" Type="http://schemas.openxmlformats.org/officeDocument/2006/relationships/slide" Target="slides/slide56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69" Type="http://schemas.openxmlformats.org/officeDocument/2006/relationships/font" Target="fonts/OpenSans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schemas.openxmlformats.org/officeDocument/2006/relationships/slide" Target="slides/slide51.xml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57" Type="http://schemas.openxmlformats.org/officeDocument/2006/relationships/slide" Target="slides/slide53.xml"/><Relationship Id="rId12" Type="http://schemas.openxmlformats.org/officeDocument/2006/relationships/slide" Target="slides/slide8.xml"/><Relationship Id="rId56" Type="http://schemas.openxmlformats.org/officeDocument/2006/relationships/slide" Target="slides/slide52.xml"/><Relationship Id="rId15" Type="http://schemas.openxmlformats.org/officeDocument/2006/relationships/slide" Target="slides/slide11.xml"/><Relationship Id="rId59" Type="http://schemas.openxmlformats.org/officeDocument/2006/relationships/slide" Target="slides/slide55.xml"/><Relationship Id="rId14" Type="http://schemas.openxmlformats.org/officeDocument/2006/relationships/slide" Target="slides/slide10.xml"/><Relationship Id="rId58" Type="http://schemas.openxmlformats.org/officeDocument/2006/relationships/slide" Target="slides/slide5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sk-SK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fa0afc65a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10fa0afc65a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10fa0afc65a_0_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10fa0afc65a_0_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10fa0afc65a_0_2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g10fa0afc65a_0_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fa0afc65a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g10fa0afc65a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fa0afc65a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10fa0afc65a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fa0afc65a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0fa0afc65a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20145871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c20145871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fa0afc65a_0_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g10fa0afc65a_0_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fa0afc65a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10fa0afc65a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10fa0afc65a_0_1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g10fa0afc65a_0_1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d1b691a6e8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d1b691a6e8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d1b691a6e8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gd1b691a6e8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a410a604ee_0_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a410a604ee_0_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d1b691a6e8_0_1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0" name="Google Shape;370;gd1b691a6e8_0_1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bc97d953c0_1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g1bc97d953c0_1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d1b691a6e8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d1b691a6e8_0_3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d1b691a6e8_0_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d1b691a6e8_0_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d1b691a6e8_0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d1b691a6e8_0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1b691a6e8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d1b691a6e8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d1b691a6e8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d1b691a6e8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d1b691a6e8_0_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gd1b691a6e8_0_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d1b691a6e8_0_1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d1b691a6e8_0_1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d1b691a6e8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d1b691a6e8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d1bd340c59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d1bd340c59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012f587cc9_0_1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1012f587cc9_0_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d1bd340c59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d1bd340c59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d1bd340c59_0_1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d1bd340c59_0_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d1bd340c59_0_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gd1bd340c59_0_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d1bd340c59_0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gd1bd340c59_0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d1bd340c59_0_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gd1bd340c59_0_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1bd340c59_0_4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gd1bd340c59_0_4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d1bd340c59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7" name="Google Shape;527;gd1bd340c59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10f4afad992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g10f4afad992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a5e526e282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8" name="Google Shape;548;ga5e526e282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5e526e282_0_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a5e526e282_0_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a5e526e282_0_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a5e526e282_0_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a5e526e282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ga5e526e282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be66fa30c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gbe66fa30c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be66fa30ce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gbe66fa30ce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be66fa30ce_0_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be66fa30ce_0_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dabf578581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gdabf578581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dabf578581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dabf578581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gdabf578581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gdabf578581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abf578581_0_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gdabf578581_0_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abf578581_0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gdabf578581_0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dabf578581_0_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dabf578581_0_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1012f587cc9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1012f587cc9_0_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dabf578581_0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gdabf578581_0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012f587cc9_0_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1012f587cc9_0_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a5e526e282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a5e526e282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5e5cbf277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a5e5cbf277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Úvodná snímka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zvislý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Zvislý nadpis a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dpis a obsah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lavička sekcie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va obsahy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orovnanie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en nadpis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ázdna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sah s popisom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brázok s popisom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png"/><Relationship Id="rId4" Type="http://schemas.openxmlformats.org/officeDocument/2006/relationships/hyperlink" Target="https://www.facebook.com/FRIuniza" TargetMode="External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27.gif"/><Relationship Id="rId5" Type="http://schemas.openxmlformats.org/officeDocument/2006/relationships/hyperlink" Target="https://images.squarespace-cdn.com/content/v1/52a645cde4b01760af369e72/1515206951551-LUPK420480UHTHU269PQ/ke17ZwdGBToddI8pDm48kC2Ou1MO9kamcKms_rlnXOx7gQa3H78H3Y0txjaiv_0fDoOvxcdMmMKkDsyUqMSsMWxHk725yiiHCCLfrh8O1z4YTzHvnKhyp6Da-NYroOW3ZGjoBKy3azqku80C789l0jix6eNoc32wvLDqfqfZVaeHbn1z69uhhDaQq6DmKcMeEuLzcLi2AaqVLI8SwIy33w/FDM%28Constant+Caption%29.gif?format=1500w" TargetMode="External"/><Relationship Id="rId6" Type="http://schemas.openxmlformats.org/officeDocument/2006/relationships/image" Target="../media/image3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hyperlink" Target="https://images.squarespace-cdn.com/content/v1/52a645cde4b01760af369e72/1515206694726-76OPCHB7BHDIM2BC4IYC/ke17ZwdGBToddI8pDm48kGD9Io0OddALIDknAEOuBD17gQa3H78H3Y0txjaiv_0fDoOvxcdMmMKkDsyUqMSsMWxHk725yiiHCCLfrh8O1z4YTzHvnKhyp6Da-NYroOW3ZGjoBKy3azqku80C789l0ofcgDLEx2jn6wIpCJVKtN_cn_Hq3SYwUAkeGv7sTELtO3AAxxoVsKmAzrrT61GeAQ/SLA-%28Constant-Caption%29.gif?format=1500w" TargetMode="External"/><Relationship Id="rId5" Type="http://schemas.openxmlformats.org/officeDocument/2006/relationships/image" Target="../media/image20.gif"/><Relationship Id="rId6" Type="http://schemas.openxmlformats.org/officeDocument/2006/relationships/image" Target="../media/image30.png"/><Relationship Id="rId7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hyperlink" Target="https://images.squarespace-cdn.com/content/v1/52a645cde4b01760af369e72/1515207160851-UII5IBA3LZJSMSRZP6XO/ke17ZwdGBToddI8pDm48kISWQuq3g7gf66jHRTZaPJd7gQa3H78H3Y0txjaiv_0fDoOvxcdMmMKkDsyUqMSsMWxHk725yiiHCCLfrh8O1z4YTzHvnKhyp6Da-NYroOW3ZGjoBKy3azqku80C789l0mNKfXl9YlVEX3Oj4oy3IpvWNmT1bnm73UvK8_aARxEtWg-lcPYqjmKPqFy0HF34Hw/SLS+%28Constant+Caption%29.gif?format=1500w" TargetMode="External"/><Relationship Id="rId5" Type="http://schemas.openxmlformats.org/officeDocument/2006/relationships/image" Target="../media/image33.gif"/><Relationship Id="rId6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3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25.jpg"/><Relationship Id="rId11" Type="http://schemas.openxmlformats.org/officeDocument/2006/relationships/hyperlink" Target="https://tronxy.com/web/userfiles/product/middle/2_mzTJ0.jpg" TargetMode="External"/><Relationship Id="rId10" Type="http://schemas.openxmlformats.org/officeDocument/2006/relationships/image" Target="../media/image34.jpg"/><Relationship Id="rId9" Type="http://schemas.openxmlformats.org/officeDocument/2006/relationships/hyperlink" Target="https://cdn.shopify.com/s/files/1/0245/5519/2380/products/Predator_15_620x.jpg?v=1562731178" TargetMode="External"/><Relationship Id="rId5" Type="http://schemas.openxmlformats.org/officeDocument/2006/relationships/hyperlink" Target="https://cdn.shop.prusa3d.com/1557-thickbox_default/original-prusa-mini.jpg" TargetMode="External"/><Relationship Id="rId6" Type="http://schemas.openxmlformats.org/officeDocument/2006/relationships/image" Target="../media/image29.jpg"/><Relationship Id="rId7" Type="http://schemas.openxmlformats.org/officeDocument/2006/relationships/hyperlink" Target="https://cdn.shop.prusa3d.com/1311-large_default/original-prusa-i3-mk3s-3d-printer.jpg" TargetMode="External"/><Relationship Id="rId8" Type="http://schemas.openxmlformats.org/officeDocument/2006/relationships/image" Target="../media/image31.jp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37.png"/><Relationship Id="rId10" Type="http://schemas.openxmlformats.org/officeDocument/2006/relationships/hyperlink" Target="https://all3dp.com/2/cartesian-3d-printer-delta-scara-belt-corexy-polar/#i-8-polar" TargetMode="External"/><Relationship Id="rId13" Type="http://schemas.openxmlformats.org/officeDocument/2006/relationships/image" Target="../media/image32.png"/><Relationship Id="rId1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hyperlink" Target="https://all3dp.com/2/cartesian-3d-printer-delta-scara-belt-corexy-polar/#i-2-cartesian" TargetMode="External"/><Relationship Id="rId9" Type="http://schemas.openxmlformats.org/officeDocument/2006/relationships/hyperlink" Target="https://all3dp.com/2/cartesian-3d-printer-delta-scara-belt-corexy-polar/#i-7-belt" TargetMode="External"/><Relationship Id="rId15" Type="http://schemas.openxmlformats.org/officeDocument/2006/relationships/image" Target="../media/image40.png"/><Relationship Id="rId14" Type="http://schemas.openxmlformats.org/officeDocument/2006/relationships/image" Target="../media/image41.png"/><Relationship Id="rId16" Type="http://schemas.openxmlformats.org/officeDocument/2006/relationships/image" Target="../media/image49.png"/><Relationship Id="rId5" Type="http://schemas.openxmlformats.org/officeDocument/2006/relationships/hyperlink" Target="https://all3dp.com/2/cartesian-3d-printer-delta-scara-belt-corexy-polar/#i-3-delta" TargetMode="External"/><Relationship Id="rId6" Type="http://schemas.openxmlformats.org/officeDocument/2006/relationships/hyperlink" Target="https://all3dp.com/2/cartesian-3d-printer-delta-scara-belt-corexy-polar/#i-4-scara" TargetMode="External"/><Relationship Id="rId7" Type="http://schemas.openxmlformats.org/officeDocument/2006/relationships/hyperlink" Target="https://all3dp.com/2/cartesian-3d-printer-delta-scara-belt-corexy-polar/#i-5-h-bot" TargetMode="External"/><Relationship Id="rId8" Type="http://schemas.openxmlformats.org/officeDocument/2006/relationships/hyperlink" Target="https://all3dp.com/2/cartesian-3d-printer-delta-scara-belt-corexy-polar/#i-6-corexy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54.png"/><Relationship Id="rId5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Relationship Id="rId4" Type="http://schemas.openxmlformats.org/officeDocument/2006/relationships/image" Target="../media/image50.png"/><Relationship Id="rId5" Type="http://schemas.openxmlformats.org/officeDocument/2006/relationships/image" Target="../media/image4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Relationship Id="rId4" Type="http://schemas.openxmlformats.org/officeDocument/2006/relationships/image" Target="../media/image47.png"/><Relationship Id="rId5" Type="http://schemas.openxmlformats.org/officeDocument/2006/relationships/image" Target="../media/image4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Relationship Id="rId4" Type="http://schemas.openxmlformats.org/officeDocument/2006/relationships/image" Target="../media/image53.png"/><Relationship Id="rId5" Type="http://schemas.openxmlformats.org/officeDocument/2006/relationships/image" Target="../media/image5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Relationship Id="rId4" Type="http://schemas.openxmlformats.org/officeDocument/2006/relationships/image" Target="../media/image48.png"/><Relationship Id="rId5" Type="http://schemas.openxmlformats.org/officeDocument/2006/relationships/image" Target="../media/image5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Relationship Id="rId4" Type="http://schemas.openxmlformats.org/officeDocument/2006/relationships/image" Target="../media/image46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Relationship Id="rId4" Type="http://schemas.openxmlformats.org/officeDocument/2006/relationships/image" Target="../media/image44.png"/><Relationship Id="rId5" Type="http://schemas.openxmlformats.org/officeDocument/2006/relationships/image" Target="../media/image43.jpg"/><Relationship Id="rId6" Type="http://schemas.openxmlformats.org/officeDocument/2006/relationships/hyperlink" Target="https://www.tdgulf.com/wp-content/uploads/2016/11/extruder-right.jpg" TargetMode="External"/><Relationship Id="rId7" Type="http://schemas.openxmlformats.org/officeDocument/2006/relationships/hyperlink" Target="https://forum.prusaprinters.org/wp-content/uploads/attachments/22024-119371-cjuni.pn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Relationship Id="rId4" Type="http://schemas.openxmlformats.org/officeDocument/2006/relationships/image" Target="../media/image45.jpg"/><Relationship Id="rId5" Type="http://schemas.openxmlformats.org/officeDocument/2006/relationships/hyperlink" Target="https://cdn.shop.prusa3d.com/1186-thickbox_default/prusament-petg-prusa-orange-1kg.jpg#_ga=2.101931334.633189410.1602435910-1614595032.1553465324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Relationship Id="rId4" Type="http://schemas.openxmlformats.org/officeDocument/2006/relationships/hyperlink" Target="https://www.prusa3d.com/page/prusaslicer_424/" TargetMode="External"/><Relationship Id="rId5" Type="http://schemas.openxmlformats.org/officeDocument/2006/relationships/image" Target="../media/image8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Relationship Id="rId4" Type="http://schemas.openxmlformats.org/officeDocument/2006/relationships/image" Target="../media/image55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.png"/><Relationship Id="rId4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Relationship Id="rId4" Type="http://schemas.openxmlformats.org/officeDocument/2006/relationships/image" Target="../media/image6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Relationship Id="rId4" Type="http://schemas.openxmlformats.org/officeDocument/2006/relationships/image" Target="../media/image6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9.png"/><Relationship Id="rId4" Type="http://schemas.openxmlformats.org/officeDocument/2006/relationships/image" Target="../media/image6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.png"/><Relationship Id="rId4" Type="http://schemas.openxmlformats.org/officeDocument/2006/relationships/image" Target="../media/image7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9.png"/><Relationship Id="rId4" Type="http://schemas.openxmlformats.org/officeDocument/2006/relationships/image" Target="../media/image7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9.png"/><Relationship Id="rId4" Type="http://schemas.openxmlformats.org/officeDocument/2006/relationships/image" Target="../media/image6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png"/><Relationship Id="rId4" Type="http://schemas.openxmlformats.org/officeDocument/2006/relationships/image" Target="../media/image59.png"/><Relationship Id="rId5" Type="http://schemas.openxmlformats.org/officeDocument/2006/relationships/image" Target="../media/image7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.png"/><Relationship Id="rId4" Type="http://schemas.openxmlformats.org/officeDocument/2006/relationships/image" Target="../media/image60.png"/><Relationship Id="rId5" Type="http://schemas.openxmlformats.org/officeDocument/2006/relationships/image" Target="../media/image65.png"/><Relationship Id="rId6" Type="http://schemas.openxmlformats.org/officeDocument/2006/relationships/image" Target="../media/image88.png"/><Relationship Id="rId7" Type="http://schemas.openxmlformats.org/officeDocument/2006/relationships/image" Target="../media/image8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7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67.png"/><Relationship Id="rId5" Type="http://schemas.openxmlformats.org/officeDocument/2006/relationships/image" Target="../media/image72.png"/><Relationship Id="rId6" Type="http://schemas.openxmlformats.org/officeDocument/2006/relationships/image" Target="../media/image7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.png"/><Relationship Id="rId4" Type="http://schemas.openxmlformats.org/officeDocument/2006/relationships/image" Target="../media/image72.png"/></Relationships>
</file>

<file path=ppt/slides/_rels/slide39.xml.rels><?xml version="1.0" encoding="UTF-8" standalone="yes"?><Relationships xmlns="http://schemas.openxmlformats.org/package/2006/relationships"><Relationship Id="rId11" Type="http://schemas.openxmlformats.org/officeDocument/2006/relationships/hyperlink" Target="https://t2s3d3j9.stackpathcdn.com/wp-content/uploads/2019/04/P1188338-5-1024x488-780x405.jpg" TargetMode="External"/><Relationship Id="rId10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9.png"/><Relationship Id="rId4" Type="http://schemas.openxmlformats.org/officeDocument/2006/relationships/image" Target="../media/image74.jpg"/><Relationship Id="rId9" Type="http://schemas.openxmlformats.org/officeDocument/2006/relationships/hyperlink" Target="https://i.all3dp.com/wp-content/uploads/2019/05/10135515/an-example-of-warping-ultimaker-190427.jpg" TargetMode="External"/><Relationship Id="rId5" Type="http://schemas.openxmlformats.org/officeDocument/2006/relationships/hyperlink" Target="https://s.pick3dprinter.com/wp-content/uploads/2020/01/3D-Printing-Stringing-e1597310121422.jpg" TargetMode="External"/><Relationship Id="rId6" Type="http://schemas.openxmlformats.org/officeDocument/2006/relationships/image" Target="../media/image78.png"/><Relationship Id="rId7" Type="http://schemas.openxmlformats.org/officeDocument/2006/relationships/hyperlink" Target="https://help.prusa3d.com/wp-content/uploads/elephant_foot_compensation.png" TargetMode="External"/><Relationship Id="rId8" Type="http://schemas.openxmlformats.org/officeDocument/2006/relationships/image" Target="../media/image7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jp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.png"/><Relationship Id="rId4" Type="http://schemas.openxmlformats.org/officeDocument/2006/relationships/image" Target="../media/image85.png"/><Relationship Id="rId5" Type="http://schemas.openxmlformats.org/officeDocument/2006/relationships/image" Target="../media/image9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.png"/><Relationship Id="rId4" Type="http://schemas.openxmlformats.org/officeDocument/2006/relationships/image" Target="../media/image80.png"/></Relationships>
</file>

<file path=ppt/slides/_rels/slide43.xml.rels><?xml version="1.0" encoding="UTF-8" standalone="yes"?><Relationships xmlns="http://schemas.openxmlformats.org/package/2006/relationships"><Relationship Id="rId10" Type="http://schemas.openxmlformats.org/officeDocument/2006/relationships/image" Target="../media/image9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.png"/><Relationship Id="rId4" Type="http://schemas.openxmlformats.org/officeDocument/2006/relationships/image" Target="../media/image89.png"/><Relationship Id="rId9" Type="http://schemas.openxmlformats.org/officeDocument/2006/relationships/image" Target="../media/image94.png"/><Relationship Id="rId5" Type="http://schemas.openxmlformats.org/officeDocument/2006/relationships/image" Target="../media/image81.png"/><Relationship Id="rId6" Type="http://schemas.openxmlformats.org/officeDocument/2006/relationships/image" Target="../media/image77.png"/><Relationship Id="rId7" Type="http://schemas.openxmlformats.org/officeDocument/2006/relationships/image" Target="../media/image83.png"/><Relationship Id="rId8" Type="http://schemas.openxmlformats.org/officeDocument/2006/relationships/image" Target="../media/image8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png"/><Relationship Id="rId4" Type="http://schemas.openxmlformats.org/officeDocument/2006/relationships/image" Target="../media/image97.png"/><Relationship Id="rId5" Type="http://schemas.openxmlformats.org/officeDocument/2006/relationships/image" Target="../media/image91.png"/><Relationship Id="rId6" Type="http://schemas.openxmlformats.org/officeDocument/2006/relationships/image" Target="../media/image100.png"/><Relationship Id="rId7" Type="http://schemas.openxmlformats.org/officeDocument/2006/relationships/image" Target="../media/image9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9.png"/><Relationship Id="rId4" Type="http://schemas.openxmlformats.org/officeDocument/2006/relationships/image" Target="../media/image101.png"/><Relationship Id="rId5" Type="http://schemas.openxmlformats.org/officeDocument/2006/relationships/image" Target="../media/image98.png"/><Relationship Id="rId6" Type="http://schemas.openxmlformats.org/officeDocument/2006/relationships/image" Target="../media/image9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9.png"/><Relationship Id="rId4" Type="http://schemas.openxmlformats.org/officeDocument/2006/relationships/image" Target="../media/image96.png"/><Relationship Id="rId5" Type="http://schemas.openxmlformats.org/officeDocument/2006/relationships/image" Target="../media/image106.png"/><Relationship Id="rId6" Type="http://schemas.openxmlformats.org/officeDocument/2006/relationships/image" Target="../media/image9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9.png"/><Relationship Id="rId4" Type="http://schemas.openxmlformats.org/officeDocument/2006/relationships/image" Target="../media/image10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9.png"/><Relationship Id="rId4" Type="http://schemas.openxmlformats.org/officeDocument/2006/relationships/hyperlink" Target="https://all3dp.com/2/epic-3d-printing-fails-and-why-they-failed/" TargetMode="External"/><Relationship Id="rId5" Type="http://schemas.openxmlformats.org/officeDocument/2006/relationships/hyperlink" Target="https://www.youtube.com/watch?v=xSo-o_ZvUQc" TargetMode="External"/><Relationship Id="rId6" Type="http://schemas.openxmlformats.org/officeDocument/2006/relationships/image" Target="../media/image103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.png"/><Relationship Id="rId4" Type="http://schemas.openxmlformats.org/officeDocument/2006/relationships/hyperlink" Target="https://all3dp.com/2/epic-3d-printing-fails-and-why-they-failed/" TargetMode="External"/><Relationship Id="rId5" Type="http://schemas.openxmlformats.org/officeDocument/2006/relationships/hyperlink" Target="https://www.youtube.com/watch?v=xSo-o_ZvUQc" TargetMode="External"/><Relationship Id="rId6" Type="http://schemas.openxmlformats.org/officeDocument/2006/relationships/image" Target="../media/image10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9.png"/><Relationship Id="rId4" Type="http://schemas.openxmlformats.org/officeDocument/2006/relationships/hyperlink" Target="https://www.youtube.com/watch?v=v8SwY8yveqc" TargetMode="External"/><Relationship Id="rId5" Type="http://schemas.openxmlformats.org/officeDocument/2006/relationships/image" Target="../media/image10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.png"/><Relationship Id="rId4" Type="http://schemas.openxmlformats.org/officeDocument/2006/relationships/image" Target="../media/image12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.png"/><Relationship Id="rId4" Type="http://schemas.openxmlformats.org/officeDocument/2006/relationships/image" Target="../media/image108.jpg"/><Relationship Id="rId5" Type="http://schemas.openxmlformats.org/officeDocument/2006/relationships/image" Target="../media/image102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.png"/><Relationship Id="rId4" Type="http://schemas.openxmlformats.org/officeDocument/2006/relationships/image" Target="../media/image124.jpg"/><Relationship Id="rId5" Type="http://schemas.openxmlformats.org/officeDocument/2006/relationships/image" Target="../media/image125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.png"/><Relationship Id="rId4" Type="http://schemas.openxmlformats.org/officeDocument/2006/relationships/image" Target="../media/image114.png"/><Relationship Id="rId5" Type="http://schemas.openxmlformats.org/officeDocument/2006/relationships/image" Target="../media/image119.png"/><Relationship Id="rId6" Type="http://schemas.openxmlformats.org/officeDocument/2006/relationships/image" Target="../media/image109.png"/><Relationship Id="rId7" Type="http://schemas.openxmlformats.org/officeDocument/2006/relationships/image" Target="../media/image107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9.png"/><Relationship Id="rId4" Type="http://schemas.openxmlformats.org/officeDocument/2006/relationships/image" Target="../media/image107.png"/><Relationship Id="rId5" Type="http://schemas.openxmlformats.org/officeDocument/2006/relationships/image" Target="../media/image111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9.png"/><Relationship Id="rId4" Type="http://schemas.openxmlformats.org/officeDocument/2006/relationships/image" Target="../media/image110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.png"/><Relationship Id="rId4" Type="http://schemas.openxmlformats.org/officeDocument/2006/relationships/image" Target="../media/image113.png"/><Relationship Id="rId5" Type="http://schemas.openxmlformats.org/officeDocument/2006/relationships/image" Target="../media/image118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.png"/><Relationship Id="rId4" Type="http://schemas.openxmlformats.org/officeDocument/2006/relationships/image" Target="../media/image112.png"/><Relationship Id="rId5" Type="http://schemas.openxmlformats.org/officeDocument/2006/relationships/image" Target="../media/image123.png"/><Relationship Id="rId6" Type="http://schemas.openxmlformats.org/officeDocument/2006/relationships/image" Target="../media/image117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.png"/><Relationship Id="rId4" Type="http://schemas.openxmlformats.org/officeDocument/2006/relationships/image" Target="../media/image121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9.png"/><Relationship Id="rId4" Type="http://schemas.openxmlformats.org/officeDocument/2006/relationships/image" Target="../media/image122.png"/><Relationship Id="rId5" Type="http://schemas.openxmlformats.org/officeDocument/2006/relationships/image" Target="../media/image120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9.png"/><Relationship Id="rId4" Type="http://schemas.openxmlformats.org/officeDocument/2006/relationships/hyperlink" Target="https://www.prusa3d.cz/kniha-zaklady-3d-tisku-josefa-prusi/" TargetMode="Externa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3.png"/><Relationship Id="rId5" Type="http://schemas.openxmlformats.org/officeDocument/2006/relationships/image" Target="../media/image11.png"/><Relationship Id="rId6" Type="http://schemas.openxmlformats.org/officeDocument/2006/relationships/image" Target="../media/image17.png"/><Relationship Id="rId7" Type="http://schemas.openxmlformats.org/officeDocument/2006/relationships/image" Target="../media/image21.png"/><Relationship Id="rId8" Type="http://schemas.openxmlformats.org/officeDocument/2006/relationships/image" Target="../media/image23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24.jpg"/><Relationship Id="rId10" Type="http://schemas.openxmlformats.org/officeDocument/2006/relationships/image" Target="../media/image19.jpg"/><Relationship Id="rId9" Type="http://schemas.openxmlformats.org/officeDocument/2006/relationships/image" Target="../media/image16.jpg"/><Relationship Id="rId5" Type="http://schemas.openxmlformats.org/officeDocument/2006/relationships/image" Target="../media/image13.jpg"/><Relationship Id="rId6" Type="http://schemas.openxmlformats.org/officeDocument/2006/relationships/image" Target="../media/image12.jpg"/><Relationship Id="rId7" Type="http://schemas.openxmlformats.org/officeDocument/2006/relationships/image" Target="../media/image18.jpg"/><Relationship Id="rId8" Type="http://schemas.openxmlformats.org/officeDocument/2006/relationships/image" Target="../media/image1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ctrTitle"/>
          </p:nvPr>
        </p:nvSpPr>
        <p:spPr>
          <a:xfrm>
            <a:off x="3093089" y="554244"/>
            <a:ext cx="9032180" cy="218895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b="1" lang="sk-SK"/>
              <a:t>3D tlač FRI UNIZA</a:t>
            </a:r>
            <a:endParaRPr b="1"/>
          </a:p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sk-SK" u="sng">
                <a:solidFill>
                  <a:schemeClr val="hlink"/>
                </a:solidFill>
                <a:hlinkClick r:id="rId4"/>
              </a:rPr>
              <a:t>https://www.facebook.com/FRIuniza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sk-SK"/>
              <a:t>2022</a:t>
            </a:r>
            <a:endParaRPr/>
          </a:p>
        </p:txBody>
      </p:sp>
      <p:pic>
        <p:nvPicPr>
          <p:cNvPr id="90" name="Google Shape;9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5562600"/>
            <a:ext cx="2818864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9975" y="5801738"/>
            <a:ext cx="817125" cy="81712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3"/>
          <p:cNvSpPr txBox="1"/>
          <p:nvPr/>
        </p:nvSpPr>
        <p:spPr>
          <a:xfrm>
            <a:off x="4699725" y="6010213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https://discord.gg/3f4XwccR2Q</a:t>
            </a:r>
            <a:endParaRPr/>
          </a:p>
        </p:txBody>
      </p:sp>
      <p:pic>
        <p:nvPicPr>
          <p:cNvPr id="93" name="Google Shape;93;p1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347500" y="4904375"/>
            <a:ext cx="2381250" cy="1714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3"/>
          <p:cNvSpPr txBox="1"/>
          <p:nvPr/>
        </p:nvSpPr>
        <p:spPr>
          <a:xfrm>
            <a:off x="2765175" y="3169375"/>
            <a:ext cx="785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https://github.com/lukascechovic/FriDLab/tree/main/_Skola%203d%20tlace/Podklady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M</a:t>
            </a:r>
            <a:r>
              <a:rPr b="1" lang="sk-SK"/>
              <a:t>etódy 3D tlače</a:t>
            </a:r>
            <a:endParaRPr/>
          </a:p>
        </p:txBody>
      </p:sp>
      <p:sp>
        <p:nvSpPr>
          <p:cNvPr id="184" name="Google Shape;184;p2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/>
            </a:pPr>
            <a:r>
              <a:rPr b="1" lang="sk-SK"/>
              <a:t>FDM / FFF</a:t>
            </a:r>
            <a:r>
              <a:rPr lang="sk-SK"/>
              <a:t> </a:t>
            </a:r>
            <a:r>
              <a:rPr lang="sk-SK" sz="2000"/>
              <a:t>(Fused Deposition Modeling / Fused Filament Fabrication)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filament (struna namotaná na kotúči)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výška vrstvy 0.05mm+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výhody: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cena tlačiarne a materiálu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jednoduchosť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nevýhody: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čas tlače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-SK">
                <a:highlight>
                  <a:srgbClr val="B6D7A8"/>
                </a:highlight>
              </a:rPr>
              <a:t>princíp: topenie plastu zahrievaním</a:t>
            </a:r>
            <a:endParaRPr>
              <a:highlight>
                <a:srgbClr val="B6D7A8"/>
              </a:highlight>
            </a:endParaRPr>
          </a:p>
          <a:p>
            <a:pPr indent="0" lvl="0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/>
          </a:p>
        </p:txBody>
      </p:sp>
      <p:sp>
        <p:nvSpPr>
          <p:cNvPr id="185" name="Google Shape;185;p2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9930" y="1909773"/>
            <a:ext cx="4577083" cy="3536576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2"/>
          <p:cNvSpPr txBox="1"/>
          <p:nvPr/>
        </p:nvSpPr>
        <p:spPr>
          <a:xfrm>
            <a:off x="7609931" y="4861574"/>
            <a:ext cx="457708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images.squarespace-cdn.com/content/v1/52a645cde4b01760af369e72/1515206951551-LUPK420480UHTHU269PQ/ke17ZwdGBToddI8pDm48kC2Ou1MO9kamcKms_rlnXOx7gQa3H78H3Y0txjaiv_0fDoOvxcdMmMKkDsyUqMSsMWxHk725yiiHCCLfrh8O1z4YTzHvnKhyp6Da-NYroOW3ZGjoBKy3azqku80C789l0jix6eNoc32wvLDqfqfZVaeHbn1z69uhhDaQq6DmKcMeEuLzcLi2AaqVLI8SwIy33w/FDM%28Constant+Caption%29.gif?format=1500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22"/>
          <p:cNvSpPr txBox="1"/>
          <p:nvPr/>
        </p:nvSpPr>
        <p:spPr>
          <a:xfrm>
            <a:off x="8661725" y="2990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https://www.youtube.com/watch?v=WHO6G67GJbM&amp;t=92s</a:t>
            </a:r>
            <a:endParaRPr/>
          </a:p>
        </p:txBody>
      </p:sp>
      <p:pic>
        <p:nvPicPr>
          <p:cNvPr id="189" name="Google Shape;189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65325" y="2759211"/>
            <a:ext cx="2544600" cy="248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M</a:t>
            </a:r>
            <a:r>
              <a:rPr b="1" lang="sk-SK"/>
              <a:t>etódy 3D tlače</a:t>
            </a:r>
            <a:endParaRPr/>
          </a:p>
        </p:txBody>
      </p:sp>
      <p:sp>
        <p:nvSpPr>
          <p:cNvPr id="195" name="Google Shape;195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 startAt="2"/>
            </a:pPr>
            <a:r>
              <a:rPr b="1" lang="sk-SK"/>
              <a:t>SLA</a:t>
            </a:r>
            <a:r>
              <a:rPr lang="sk-SK"/>
              <a:t> </a:t>
            </a:r>
            <a:r>
              <a:rPr lang="sk-SK" sz="2000"/>
              <a:t>(StereoLithography Apparatus)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resin (tekutá živica)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výška vrstvy 0.05mm+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výhody: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detailnejšie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nevýhody: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potrebný post-processing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toxický (resin)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-SK">
                <a:highlight>
                  <a:srgbClr val="B6D7A8"/>
                </a:highlight>
              </a:rPr>
              <a:t>princíp: vytvrdzovanie pôsobením UV svetla</a:t>
            </a:r>
            <a:endParaRPr>
              <a:highlight>
                <a:srgbClr val="B6D7A8"/>
              </a:highlight>
            </a:endParaRPr>
          </a:p>
        </p:txBody>
      </p:sp>
      <p:sp>
        <p:nvSpPr>
          <p:cNvPr id="196" name="Google Shape;196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197" name="Google Shape;197;p23"/>
          <p:cNvSpPr txBox="1"/>
          <p:nvPr/>
        </p:nvSpPr>
        <p:spPr>
          <a:xfrm>
            <a:off x="7609931" y="4861574"/>
            <a:ext cx="457708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images.squarespace-cdn.com/content/v1/52a645cde4b01760af369e72/1515206694726-76OPCHB7BHDIM2BC4IYC/ke17ZwdGBToddI8pDm48kGD9Io0OddALIDknAEOuBD17gQa3H78H3Y0txjaiv_0fDoOvxcdMmMKkDsyUqMSsMWxHk725yiiHCCLfrh8O1z4YTzHvnKhyp6Da-NYroOW3ZGjoBKy3azqku80C789l0ofcgDLEx2jn6wIpCJVKtN_cn_Hq3SYwUAkeGv7sTELtO3AAxxoVsKmAzrrT61GeAQ/SLA-%28Constant-Caption%29.gif?format=1500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9931" y="1274338"/>
            <a:ext cx="4579538" cy="3587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150" y="621200"/>
            <a:ext cx="1472899" cy="1967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50875" y="2699200"/>
            <a:ext cx="2474525" cy="247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M</a:t>
            </a:r>
            <a:r>
              <a:rPr b="1" lang="sk-SK"/>
              <a:t>etódy 3D tlače</a:t>
            </a:r>
            <a:endParaRPr/>
          </a:p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14350" lvl="0" marL="5143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AutoNum type="arabicParenR" startAt="3"/>
            </a:pPr>
            <a:r>
              <a:rPr b="1" lang="sk-SK"/>
              <a:t>SLS</a:t>
            </a:r>
            <a:r>
              <a:rPr lang="sk-SK"/>
              <a:t> </a:t>
            </a:r>
            <a:r>
              <a:rPr lang="sk-SK" sz="2000"/>
              <a:t>(Selective Laser Sintering)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prášok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výhody: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možná tlač aj bez supportov (podpôr)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nevýhody: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cena tlačiarne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sk-SK">
                <a:highlight>
                  <a:srgbClr val="93C47D"/>
                </a:highlight>
              </a:rPr>
              <a:t>princíp: zváranie laserom v ochrannej atmosfére</a:t>
            </a:r>
            <a:endParaRPr>
              <a:highlight>
                <a:srgbClr val="93C47D"/>
              </a:highlight>
            </a:endParaRPr>
          </a:p>
        </p:txBody>
      </p:sp>
      <p:sp>
        <p:nvSpPr>
          <p:cNvPr id="207" name="Google Shape;207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208" name="Google Shape;208;p24"/>
          <p:cNvSpPr txBox="1"/>
          <p:nvPr/>
        </p:nvSpPr>
        <p:spPr>
          <a:xfrm>
            <a:off x="7609931" y="4861574"/>
            <a:ext cx="4577083" cy="116955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images.squarespace-cdn.com/content/v1/52a645cde4b01760af369e72/1515207160851-UII5IBA3LZJSMSRZP6XO/ke17ZwdGBToddI8pDm48kISWQuq3g7gf66jHRTZaPJd7gQa3H78H3Y0txjaiv_0fDoOvxcdMmMKkDsyUqMSsMWxHk725yiiHCCLfrh8O1z4YTzHvnKhyp6Da-NYroOW3ZGjoBKy3azqku80C789l0mNKfXl9YlVEX3Oj4oy3IpvWNmT1bnm73UvK8_aARxEtWg-lcPYqjmKPqFy0HF34Hw/SLS+%28Constant+Caption%29.gif?format=1500w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05423" y="1442161"/>
            <a:ext cx="4577082" cy="3728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11074" y="717650"/>
            <a:ext cx="1067708" cy="1426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Výška vrstvy - kontexte technológie tlače</a:t>
            </a:r>
            <a:endParaRPr/>
          </a:p>
        </p:txBody>
      </p:sp>
      <p:sp>
        <p:nvSpPr>
          <p:cNvPr id="216" name="Google Shape;216;p2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217" name="Google Shape;217;p25"/>
          <p:cNvSpPr txBox="1"/>
          <p:nvPr/>
        </p:nvSpPr>
        <p:spPr>
          <a:xfrm>
            <a:off x="1417900" y="6105850"/>
            <a:ext cx="93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https://www.hubs.com/knowledge-base/impact-layer-height-3d-print/</a:t>
            </a:r>
            <a:endParaRPr/>
          </a:p>
        </p:txBody>
      </p:sp>
      <p:pic>
        <p:nvPicPr>
          <p:cNvPr id="218" name="Google Shape;21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9950" y="1650675"/>
            <a:ext cx="6576360" cy="411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850" y="1891475"/>
            <a:ext cx="3228975" cy="166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Výška vrstvy</a:t>
            </a:r>
            <a:endParaRPr/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4950" y="714700"/>
            <a:ext cx="7779800" cy="4862375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26"/>
          <p:cNvSpPr txBox="1"/>
          <p:nvPr/>
        </p:nvSpPr>
        <p:spPr>
          <a:xfrm>
            <a:off x="1417900" y="6105850"/>
            <a:ext cx="931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https://www.hubs.com/knowledge-base/impact-layer-height-3d-print/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Najdostupnejšia technológia užívateľsky a cenovo </a:t>
            </a:r>
            <a:r>
              <a:rPr b="1" lang="sk-SK"/>
              <a:t>FFF </a:t>
            </a:r>
            <a:r>
              <a:rPr b="1" lang="sk-SK" sz="3600"/>
              <a:t>(Fused Filament Fabrication)</a:t>
            </a:r>
            <a:endParaRPr b="1"/>
          </a:p>
        </p:txBody>
      </p:sp>
      <p:sp>
        <p:nvSpPr>
          <p:cNvPr id="233" name="Google Shape;233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konštrukcia: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karteziánska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delta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coreXY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Prusa i3 MK3S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Prusa MINI 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 b="0" l="9698" r="0" t="0"/>
          <a:stretch/>
        </p:blipFill>
        <p:spPr>
          <a:xfrm>
            <a:off x="3226979" y="3196387"/>
            <a:ext cx="2230238" cy="246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2987442" y="5666163"/>
            <a:ext cx="2469776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https://cdn.shop.prusa3d.com/1557-thickbox_default/original-prusa-mini.jpg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7" name="Google Shape;237;p27"/>
          <p:cNvPicPr preferRelativeResize="0"/>
          <p:nvPr/>
        </p:nvPicPr>
        <p:blipFill rotWithShape="1">
          <a:blip r:embed="rId6">
            <a:alphaModFix/>
          </a:blip>
          <a:srcRect b="21357" l="20958" r="26147" t="19461"/>
          <a:stretch/>
        </p:blipFill>
        <p:spPr>
          <a:xfrm>
            <a:off x="5296478" y="2753042"/>
            <a:ext cx="2469776" cy="2763354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7"/>
          <p:cNvSpPr txBox="1"/>
          <p:nvPr/>
        </p:nvSpPr>
        <p:spPr>
          <a:xfrm>
            <a:off x="5296478" y="5516396"/>
            <a:ext cx="2388458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https://cdn.shop.prusa3d.com/1311-large_default/original-prusa-i3-mk3s-3d-printer.jpg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9" name="Google Shape;239;p27"/>
          <p:cNvPicPr preferRelativeResize="0"/>
          <p:nvPr/>
        </p:nvPicPr>
        <p:blipFill rotWithShape="1">
          <a:blip r:embed="rId8">
            <a:alphaModFix/>
          </a:blip>
          <a:srcRect b="0" l="26264" r="24853" t="1838"/>
          <a:stretch/>
        </p:blipFill>
        <p:spPr>
          <a:xfrm>
            <a:off x="7634596" y="1563538"/>
            <a:ext cx="2020185" cy="4056801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/>
        </p:nvSpPr>
        <p:spPr>
          <a:xfrm>
            <a:off x="7634596" y="5513257"/>
            <a:ext cx="2020185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https://cdn.shopify.com/s/files/1/0245/5519/2380/products/Predator_15_620x.jpg?v=1562731178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Google Shape;241;p27"/>
          <p:cNvPicPr preferRelativeResize="0"/>
          <p:nvPr/>
        </p:nvPicPr>
        <p:blipFill rotWithShape="1">
          <a:blip r:embed="rId10">
            <a:alphaModFix/>
          </a:blip>
          <a:srcRect b="1" l="3463" r="10000" t="435"/>
          <a:stretch/>
        </p:blipFill>
        <p:spPr>
          <a:xfrm>
            <a:off x="9654782" y="2891248"/>
            <a:ext cx="2439754" cy="280699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27"/>
          <p:cNvSpPr txBox="1"/>
          <p:nvPr/>
        </p:nvSpPr>
        <p:spPr>
          <a:xfrm>
            <a:off x="9654781" y="5669292"/>
            <a:ext cx="2439755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https://tronxy.com/web/userfiles/product/middle/2_mzTJ0.jpg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27"/>
          <p:cNvSpPr txBox="1"/>
          <p:nvPr/>
        </p:nvSpPr>
        <p:spPr>
          <a:xfrm>
            <a:off x="1369675" y="6311900"/>
            <a:ext cx="97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https://all3dp.com/2/cartesian-3d-printer-delta-scara-belt-corexy-polar/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Najdostupnejšia technológia užívateľsky a cenovo FFF </a:t>
            </a:r>
            <a:r>
              <a:rPr b="1" lang="sk-SK" sz="3600"/>
              <a:t>(Fused Filament Fabrication)</a:t>
            </a:r>
            <a:endParaRPr b="1"/>
          </a:p>
        </p:txBody>
      </p:sp>
      <p:sp>
        <p:nvSpPr>
          <p:cNvPr id="249" name="Google Shape;249;p2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250" name="Google Shape;250;p28"/>
          <p:cNvSpPr txBox="1"/>
          <p:nvPr/>
        </p:nvSpPr>
        <p:spPr>
          <a:xfrm>
            <a:off x="1369675" y="6311900"/>
            <a:ext cx="97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https://all3dp.com/2/cartesian-3d-printer-delta-scara-belt-corexy-polar/</a:t>
            </a:r>
            <a:endParaRPr/>
          </a:p>
        </p:txBody>
      </p:sp>
      <p:sp>
        <p:nvSpPr>
          <p:cNvPr id="251" name="Google Shape;251;p28"/>
          <p:cNvSpPr txBox="1"/>
          <p:nvPr/>
        </p:nvSpPr>
        <p:spPr>
          <a:xfrm>
            <a:off x="226975" y="1674175"/>
            <a:ext cx="3000000" cy="152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sk-SK" sz="1100" u="sng">
                <a:solidFill>
                  <a:schemeClr val="hlink"/>
                </a:solidFill>
                <a:hlinkClick r:id="rId4"/>
              </a:rPr>
              <a:t>Cartesian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sk-SK" sz="1100" u="sng">
                <a:solidFill>
                  <a:schemeClr val="hlink"/>
                </a:solidFill>
                <a:hlinkClick r:id="rId5"/>
              </a:rPr>
              <a:t>Delta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sk-SK" sz="1100" u="sng">
                <a:solidFill>
                  <a:schemeClr val="hlink"/>
                </a:solidFill>
                <a:hlinkClick r:id="rId6"/>
              </a:rPr>
              <a:t>SCARA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sk-SK" sz="1100" u="sng">
                <a:solidFill>
                  <a:schemeClr val="hlink"/>
                </a:solidFill>
                <a:hlinkClick r:id="rId7"/>
              </a:rPr>
              <a:t>H-Bot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sk-SK" sz="1100" u="sng">
                <a:solidFill>
                  <a:schemeClr val="hlink"/>
                </a:solidFill>
                <a:hlinkClick r:id="rId8"/>
              </a:rPr>
              <a:t>CoreXY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sk-SK" sz="1100" u="sng">
                <a:solidFill>
                  <a:schemeClr val="hlink"/>
                </a:solidFill>
                <a:hlinkClick r:id="rId9"/>
              </a:rPr>
              <a:t>Belt</a:t>
            </a:r>
            <a:endParaRPr sz="1100" u="sng">
              <a:solidFill>
                <a:schemeClr val="hlink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sk-SK" sz="1100" u="sng">
                <a:solidFill>
                  <a:schemeClr val="hlink"/>
                </a:solidFill>
                <a:hlinkClick r:id="rId10"/>
              </a:rPr>
              <a:t>Pola</a:t>
            </a:r>
            <a:endParaRPr sz="1100" u="sng">
              <a:solidFill>
                <a:schemeClr val="hlink"/>
              </a:solidFill>
            </a:endParaRPr>
          </a:p>
        </p:txBody>
      </p:sp>
      <p:pic>
        <p:nvPicPr>
          <p:cNvPr id="252" name="Google Shape;25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753249" y="1674175"/>
            <a:ext cx="3044725" cy="2003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35125" y="1674175"/>
            <a:ext cx="3496380" cy="2003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8866475" y="1674175"/>
            <a:ext cx="2981293" cy="20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712186" y="3878249"/>
            <a:ext cx="3126848" cy="23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991434" y="3829999"/>
            <a:ext cx="3529548" cy="2329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8673381" y="3829999"/>
            <a:ext cx="3366217" cy="1881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9"/>
          <p:cNvSpPr txBox="1"/>
          <p:nvPr>
            <p:ph type="title"/>
          </p:nvPr>
        </p:nvSpPr>
        <p:spPr>
          <a:xfrm>
            <a:off x="838200" y="34847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Farebná tlač</a:t>
            </a:r>
            <a:endParaRPr b="1"/>
          </a:p>
        </p:txBody>
      </p:sp>
      <p:sp>
        <p:nvSpPr>
          <p:cNvPr id="263" name="Google Shape;263;p2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264" name="Google Shape;264;p29"/>
          <p:cNvSpPr txBox="1"/>
          <p:nvPr/>
        </p:nvSpPr>
        <p:spPr>
          <a:xfrm>
            <a:off x="1369675" y="6311900"/>
            <a:ext cx="97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https://all3dp.com/2/cartesian-3d-printer-delta-scara-belt-corexy-polar/</a:t>
            </a:r>
            <a:endParaRPr/>
          </a:p>
        </p:txBody>
      </p:sp>
      <p:pic>
        <p:nvPicPr>
          <p:cNvPr id="265" name="Google Shape;265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0050" y="476175"/>
            <a:ext cx="6496601" cy="3989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3350" y="1923025"/>
            <a:ext cx="36576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0"/>
          <p:cNvSpPr txBox="1"/>
          <p:nvPr>
            <p:ph type="title"/>
          </p:nvPr>
        </p:nvSpPr>
        <p:spPr>
          <a:xfrm>
            <a:off x="210275" y="8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Farebná tlač</a:t>
            </a:r>
            <a:endParaRPr b="1"/>
          </a:p>
        </p:txBody>
      </p:sp>
      <p:sp>
        <p:nvSpPr>
          <p:cNvPr id="272" name="Google Shape;272;p3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273" name="Google Shape;273;p30"/>
          <p:cNvSpPr txBox="1"/>
          <p:nvPr/>
        </p:nvSpPr>
        <p:spPr>
          <a:xfrm>
            <a:off x="1369675" y="6311900"/>
            <a:ext cx="97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https://all3dp.com/2/cartesian-3d-printer-delta-scara-belt-corexy-polar/</a:t>
            </a:r>
            <a:endParaRPr/>
          </a:p>
        </p:txBody>
      </p:sp>
      <p:pic>
        <p:nvPicPr>
          <p:cNvPr id="274" name="Google Shape;27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0175" y="235050"/>
            <a:ext cx="5395920" cy="433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275" y="1141750"/>
            <a:ext cx="5692825" cy="380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1"/>
          <p:cNvSpPr txBox="1"/>
          <p:nvPr>
            <p:ph type="title"/>
          </p:nvPr>
        </p:nvSpPr>
        <p:spPr>
          <a:xfrm>
            <a:off x="210275" y="8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Farebná tlač</a:t>
            </a:r>
            <a:endParaRPr b="1"/>
          </a:p>
        </p:txBody>
      </p:sp>
      <p:sp>
        <p:nvSpPr>
          <p:cNvPr id="281" name="Google Shape;281;p3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282" name="Google Shape;282;p31"/>
          <p:cNvSpPr txBox="1"/>
          <p:nvPr/>
        </p:nvSpPr>
        <p:spPr>
          <a:xfrm>
            <a:off x="1369675" y="6311900"/>
            <a:ext cx="97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https://all3dp.com/2/cartesian-3d-printer-delta-scara-belt-corexy-polar/</a:t>
            </a:r>
            <a:endParaRPr/>
          </a:p>
        </p:txBody>
      </p:sp>
      <p:pic>
        <p:nvPicPr>
          <p:cNvPr id="283" name="Google Shape;2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175" y="1218238"/>
            <a:ext cx="5895376" cy="4421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0875" y="331525"/>
            <a:ext cx="5692824" cy="380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Informácie o kurze</a:t>
            </a:r>
            <a:endParaRPr/>
          </a:p>
        </p:txBody>
      </p:sp>
      <p:sp>
        <p:nvSpPr>
          <p:cNvPr descr="ghnfgnhgn" id="100" name="Google Shape;100;p14"/>
          <p:cNvSpPr txBox="1"/>
          <p:nvPr>
            <p:ph idx="1" type="body"/>
          </p:nvPr>
        </p:nvSpPr>
        <p:spPr>
          <a:xfrm>
            <a:off x="838200" y="1825625"/>
            <a:ext cx="76134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deň 1 - úvod do 3D tlače a Tinkercad</a:t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deň 2 - Fusion 360 a Prusaslicer</a:t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deň 3 - práca na vlastnom projekte/prezentácia</a:t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deň 4 - </a:t>
            </a:r>
            <a:r>
              <a:rPr b="1" lang="sk-SK"/>
              <a:t>práca na vlastnom projekte/prezentácia a voľná rozprava</a:t>
            </a:r>
            <a:endParaRPr b="1"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descr="Obrázok, na ktorom je vnútri, podlaha, stena, miestnosť&#10;&#10;Automaticky generovaný popis" id="102" name="Google Shape;102;p14"/>
          <p:cNvPicPr preferRelativeResize="0"/>
          <p:nvPr/>
        </p:nvPicPr>
        <p:blipFill rotWithShape="1">
          <a:blip r:embed="rId4">
            <a:alphaModFix/>
          </a:blip>
          <a:srcRect b="0" l="13312" r="13662" t="14602"/>
          <a:stretch/>
        </p:blipFill>
        <p:spPr>
          <a:xfrm>
            <a:off x="8610600" y="107900"/>
            <a:ext cx="2458975" cy="3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 rotWithShape="1">
          <a:blip r:embed="rId5">
            <a:alphaModFix/>
          </a:blip>
          <a:srcRect b="0" l="17552" r="0" t="0"/>
          <a:stretch/>
        </p:blipFill>
        <p:spPr>
          <a:xfrm>
            <a:off x="7260650" y="3610850"/>
            <a:ext cx="3550026" cy="24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2"/>
          <p:cNvSpPr txBox="1"/>
          <p:nvPr>
            <p:ph type="title"/>
          </p:nvPr>
        </p:nvSpPr>
        <p:spPr>
          <a:xfrm>
            <a:off x="210275" y="8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Farebná tlač</a:t>
            </a:r>
            <a:endParaRPr b="1"/>
          </a:p>
        </p:txBody>
      </p:sp>
      <p:sp>
        <p:nvSpPr>
          <p:cNvPr id="290" name="Google Shape;290;p3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291" name="Google Shape;291;p32"/>
          <p:cNvSpPr txBox="1"/>
          <p:nvPr/>
        </p:nvSpPr>
        <p:spPr>
          <a:xfrm>
            <a:off x="1369675" y="6311900"/>
            <a:ext cx="97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https://all3dp.com/2/cartesian-3d-printer-delta-scara-belt-corexy-polar/</a:t>
            </a:r>
            <a:endParaRPr/>
          </a:p>
        </p:txBody>
      </p:sp>
      <p:pic>
        <p:nvPicPr>
          <p:cNvPr id="292" name="Google Shape;29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22250" y="274775"/>
            <a:ext cx="8338299" cy="300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31900"/>
            <a:ext cx="8063114" cy="272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/>
          <p:nvPr>
            <p:ph type="title"/>
          </p:nvPr>
        </p:nvSpPr>
        <p:spPr>
          <a:xfrm>
            <a:off x="210275" y="8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Dokončovanie FFF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výtlačkov </a:t>
            </a:r>
            <a:endParaRPr b="1"/>
          </a:p>
        </p:txBody>
      </p:sp>
      <p:sp>
        <p:nvSpPr>
          <p:cNvPr id="299" name="Google Shape;299;p3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300" name="Google Shape;300;p33"/>
          <p:cNvSpPr txBox="1"/>
          <p:nvPr/>
        </p:nvSpPr>
        <p:spPr>
          <a:xfrm>
            <a:off x="1369675" y="6311900"/>
            <a:ext cx="97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https://www.youtube.com/watch?v=9N2f9_ymhfA</a:t>
            </a:r>
            <a:endParaRPr/>
          </a:p>
        </p:txBody>
      </p:sp>
      <p:pic>
        <p:nvPicPr>
          <p:cNvPr id="301" name="Google Shape;3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4575" y="4371788"/>
            <a:ext cx="4999024" cy="1937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500" y="1411825"/>
            <a:ext cx="4211744" cy="45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3"/>
          <p:cNvSpPr txBox="1"/>
          <p:nvPr/>
        </p:nvSpPr>
        <p:spPr>
          <a:xfrm>
            <a:off x="5264575" y="2891300"/>
            <a:ext cx="601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čistenie podpôr výtlačkov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lepenie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tmelenie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brusenie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farbenie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4"/>
          <p:cNvSpPr txBox="1"/>
          <p:nvPr>
            <p:ph type="title"/>
          </p:nvPr>
        </p:nvSpPr>
        <p:spPr>
          <a:xfrm>
            <a:off x="210275" y="86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Dokončovanie FFF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výtlačkov </a:t>
            </a:r>
            <a:endParaRPr b="1"/>
          </a:p>
        </p:txBody>
      </p:sp>
      <p:sp>
        <p:nvSpPr>
          <p:cNvPr id="309" name="Google Shape;309;p3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310" name="Google Shape;310;p34"/>
          <p:cNvSpPr txBox="1"/>
          <p:nvPr/>
        </p:nvSpPr>
        <p:spPr>
          <a:xfrm>
            <a:off x="1369675" y="6311900"/>
            <a:ext cx="97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https://www.youtube.com/watch?v=9N2f9_ymhfA</a:t>
            </a:r>
            <a:endParaRPr/>
          </a:p>
        </p:txBody>
      </p:sp>
      <p:sp>
        <p:nvSpPr>
          <p:cNvPr id="311" name="Google Shape;311;p34"/>
          <p:cNvSpPr txBox="1"/>
          <p:nvPr/>
        </p:nvSpPr>
        <p:spPr>
          <a:xfrm>
            <a:off x="287475" y="1965325"/>
            <a:ext cx="60111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čistenie podpôr výtlačkov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lepenie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tmelenie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brusenie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sk-SK"/>
              <a:t>farbenie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95725" y="782925"/>
            <a:ext cx="3446457" cy="4595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Extruder</a:t>
            </a:r>
            <a:endParaRPr b="1"/>
          </a:p>
        </p:txBody>
      </p:sp>
      <p:sp>
        <p:nvSpPr>
          <p:cNvPr id="318" name="Google Shape;318;p3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tvorený z častí: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cold end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hot end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druhy: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bowden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direct drive</a:t>
            </a:r>
            <a:endParaRPr/>
          </a:p>
        </p:txBody>
      </p:sp>
      <p:sp>
        <p:nvSpPr>
          <p:cNvPr id="319" name="Google Shape;319;p3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320" name="Google Shape;320;p35"/>
          <p:cNvPicPr preferRelativeResize="0"/>
          <p:nvPr/>
        </p:nvPicPr>
        <p:blipFill rotWithShape="1">
          <a:blip r:embed="rId4">
            <a:alphaModFix/>
          </a:blip>
          <a:srcRect b="0" l="11314" r="7879" t="0"/>
          <a:stretch/>
        </p:blipFill>
        <p:spPr>
          <a:xfrm>
            <a:off x="8368640" y="1323753"/>
            <a:ext cx="382336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/>
          <p:cNvPicPr preferRelativeResize="0"/>
          <p:nvPr/>
        </p:nvPicPr>
        <p:blipFill rotWithShape="1">
          <a:blip r:embed="rId5">
            <a:alphaModFix/>
          </a:blip>
          <a:srcRect b="10837" l="20728" r="12371" t="11209"/>
          <a:stretch/>
        </p:blipFill>
        <p:spPr>
          <a:xfrm>
            <a:off x="4821866" y="253518"/>
            <a:ext cx="3180051" cy="37054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5"/>
          <p:cNvSpPr txBox="1"/>
          <p:nvPr/>
        </p:nvSpPr>
        <p:spPr>
          <a:xfrm>
            <a:off x="4821866" y="3896662"/>
            <a:ext cx="3180051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https://www.tdgulf.com/wp-content/uploads/2016/11/extruder-right.jpg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35"/>
          <p:cNvSpPr txBox="1"/>
          <p:nvPr/>
        </p:nvSpPr>
        <p:spPr>
          <a:xfrm>
            <a:off x="8001917" y="4698193"/>
            <a:ext cx="4190083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https://forum.prusaprinters.org/wp-content/uploads/attachments/22024-119371-cjuni.png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Materiály</a:t>
            </a:r>
            <a:endParaRPr/>
          </a:p>
        </p:txBody>
      </p:sp>
      <p:sp>
        <p:nvSpPr>
          <p:cNvPr id="329" name="Google Shape;329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PLA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sk-SK"/>
              <a:t>+ aditíva - svietiaci v tme, drevené častice, karbónové vlákna, atď.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PET-G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ABS -&gt; ASA ( vyhladzovanie v acetóne) (toxické)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TPU (flexibilné)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rozpustné </a:t>
            </a:r>
            <a:r>
              <a:rPr lang="sk-SK"/>
              <a:t>PVA (voda), HIPS (d-limonen)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331" name="Google Shape;331;p36"/>
          <p:cNvPicPr preferRelativeResize="0"/>
          <p:nvPr/>
        </p:nvPicPr>
        <p:blipFill rotWithShape="1">
          <a:blip r:embed="rId4">
            <a:alphaModFix/>
          </a:blip>
          <a:srcRect b="14574" l="2816" r="3384" t="14728"/>
          <a:stretch/>
        </p:blipFill>
        <p:spPr>
          <a:xfrm>
            <a:off x="8590355" y="2830426"/>
            <a:ext cx="2998381" cy="2259937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p36"/>
          <p:cNvSpPr txBox="1"/>
          <p:nvPr/>
        </p:nvSpPr>
        <p:spPr>
          <a:xfrm>
            <a:off x="8590355" y="5052700"/>
            <a:ext cx="299838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https://cdn.shop.prusa3d.com/1186-thickbox_default/prusament-petg-prusa-orange-1kg.jpg#_ga=2.101931334.633189410.1602435910-1614595032.1553465324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Plán Deň 2</a:t>
            </a:r>
            <a:endParaRPr/>
          </a:p>
        </p:txBody>
      </p:sp>
      <p:sp>
        <p:nvSpPr>
          <p:cNvPr id="338" name="Google Shape;338;p3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inštalovanie PrusaSlicer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 u="sng">
                <a:solidFill>
                  <a:schemeClr val="hlink"/>
                </a:solidFill>
                <a:hlinkClick r:id="rId4"/>
              </a:rPr>
              <a:t>https://www.prusa3d.com/page/prusaslicer_424/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Modelovanie a modelovanie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Solid modeling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</a:t>
            </a:r>
            <a:r>
              <a:rPr lang="sk-SK"/>
              <a:t>loženie</a:t>
            </a:r>
            <a:r>
              <a:rPr lang="sk-SK"/>
              <a:t> modelu do Slicera.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Prvá vrstva zas a znova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“Čo všetko sa dá” versus “čo naozaj treba”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Rozprava (nekonečná) o výbere tlačiarne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3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340" name="Google Shape;34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20225" y="2858281"/>
            <a:ext cx="3863175" cy="386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Non manifold</a:t>
            </a:r>
            <a:endParaRPr b="1"/>
          </a:p>
        </p:txBody>
      </p:sp>
      <p:sp>
        <p:nvSpPr>
          <p:cNvPr id="346" name="Google Shape;346;p38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Solid modeling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“Watertight mesh”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Loose geometry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348" name="Google Shape;348;p38"/>
          <p:cNvSpPr txBox="1"/>
          <p:nvPr/>
        </p:nvSpPr>
        <p:spPr>
          <a:xfrm>
            <a:off x="232050" y="5529825"/>
            <a:ext cx="11727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https://sinestesia.co/blog/tutorials/non-manifold-meshes-and-how-to-fix-them/</a:t>
            </a:r>
            <a:endParaRPr/>
          </a:p>
        </p:txBody>
      </p:sp>
      <p:pic>
        <p:nvPicPr>
          <p:cNvPr id="349" name="Google Shape;349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3050" y="287825"/>
            <a:ext cx="5101549" cy="272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14024" y="3766574"/>
            <a:ext cx="3879600" cy="279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93300" y="3865895"/>
            <a:ext cx="2913275" cy="166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Ako získať model - </a:t>
            </a:r>
            <a:r>
              <a:rPr b="1" lang="sk-SK"/>
              <a:t>3D modelovanie</a:t>
            </a:r>
            <a:endParaRPr/>
          </a:p>
        </p:txBody>
      </p:sp>
      <p:sp>
        <p:nvSpPr>
          <p:cNvPr id="357" name="Google Shape;357;p39"/>
          <p:cNvSpPr txBox="1"/>
          <p:nvPr>
            <p:ph idx="1" type="body"/>
          </p:nvPr>
        </p:nvSpPr>
        <p:spPr>
          <a:xfrm>
            <a:off x="838200" y="17662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stiahnutie z internetu </a:t>
            </a:r>
            <a:r>
              <a:rPr lang="sk-SK"/>
              <a:t>thingiverse.com (galéria 3D modelov)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Autodesk Tinkercad - webové rozhranie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Autodesk </a:t>
            </a:r>
            <a:r>
              <a:rPr lang="sk-SK"/>
              <a:t>Fusion 360, Blender, 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freeCAD, OpensCad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fotogrametria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3D skenovanie </a:t>
            </a:r>
            <a:endParaRPr/>
          </a:p>
        </p:txBody>
      </p:sp>
      <p:sp>
        <p:nvSpPr>
          <p:cNvPr id="358" name="Google Shape;358;p3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359" name="Google Shape;35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68525" y="2760150"/>
            <a:ext cx="4933825" cy="409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G-code - slicer</a:t>
            </a:r>
            <a:endParaRPr b="1"/>
          </a:p>
        </p:txBody>
      </p:sp>
      <p:sp>
        <p:nvSpPr>
          <p:cNvPr id="365" name="Google Shape;365;p40"/>
          <p:cNvSpPr txBox="1"/>
          <p:nvPr>
            <p:ph idx="1" type="body"/>
          </p:nvPr>
        </p:nvSpPr>
        <p:spPr>
          <a:xfrm>
            <a:off x="0" y="142653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P</a:t>
            </a:r>
            <a:r>
              <a:rPr lang="sk-SK"/>
              <a:t>rusaSlicer</a:t>
            </a:r>
            <a:endParaRPr/>
          </a:p>
          <a:p>
            <a:pPr indent="-228600" lvl="0" marL="228600" rtl="0" algn="l"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C</a:t>
            </a:r>
            <a:r>
              <a:rPr lang="sk-SK"/>
              <a:t>ura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slic3r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Ideamaker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Simplify3d</a:t>
            </a:r>
            <a:endParaRPr/>
          </a:p>
        </p:txBody>
      </p:sp>
      <p:sp>
        <p:nvSpPr>
          <p:cNvPr id="366" name="Google Shape;366;p4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367" name="Google Shape;36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02038" y="1426538"/>
            <a:ext cx="10925175" cy="420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Google Shape;372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075" y="365125"/>
            <a:ext cx="10807326" cy="5816026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41"/>
          <p:cNvSpPr txBox="1"/>
          <p:nvPr>
            <p:ph type="title"/>
          </p:nvPr>
        </p:nvSpPr>
        <p:spPr>
          <a:xfrm>
            <a:off x="6776700" y="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G</a:t>
            </a:r>
            <a:r>
              <a:rPr b="1" lang="sk-SK"/>
              <a:t>-code - slicer</a:t>
            </a:r>
            <a:endParaRPr b="1"/>
          </a:p>
        </p:txBody>
      </p:sp>
      <p:sp>
        <p:nvSpPr>
          <p:cNvPr id="374" name="Google Shape;374;p4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Informácie o kurze</a:t>
            </a:r>
            <a:endParaRPr/>
          </a:p>
        </p:txBody>
      </p:sp>
      <p:sp>
        <p:nvSpPr>
          <p:cNvPr descr="ghnfgnhgn" id="109" name="Google Shape;109;p15"/>
          <p:cNvSpPr txBox="1"/>
          <p:nvPr>
            <p:ph idx="1" type="body"/>
          </p:nvPr>
        </p:nvSpPr>
        <p:spPr>
          <a:xfrm>
            <a:off x="693600" y="1555900"/>
            <a:ext cx="7917000" cy="31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Zadanie práce pre obhajobu</a:t>
            </a:r>
            <a:endParaRPr b="1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kľúčenka model + príprava v sliceri pre tlač/ zmena farby počas tlače</a:t>
            </a:r>
            <a:endParaRPr b="1"/>
          </a:p>
          <a:p>
            <a:pPr indent="-34290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vlastný/stiahnutý model + príprava v sliceri pre tlač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9144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0" name="Google Shape;110;p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descr="Obrázok, na ktorom je vnútri, podlaha, stena, miestnosť&#10;&#10;Automaticky generovaný popis" id="111" name="Google Shape;111;p15"/>
          <p:cNvPicPr preferRelativeResize="0"/>
          <p:nvPr/>
        </p:nvPicPr>
        <p:blipFill rotWithShape="1">
          <a:blip r:embed="rId4">
            <a:alphaModFix/>
          </a:blip>
          <a:srcRect b="0" l="13312" r="13662" t="14602"/>
          <a:stretch/>
        </p:blipFill>
        <p:spPr>
          <a:xfrm>
            <a:off x="8610600" y="107900"/>
            <a:ext cx="2458975" cy="3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5"/>
          <p:cNvPicPr preferRelativeResize="0"/>
          <p:nvPr/>
        </p:nvPicPr>
        <p:blipFill rotWithShape="1">
          <a:blip r:embed="rId5">
            <a:alphaModFix/>
          </a:blip>
          <a:srcRect b="0" l="17552" r="0" t="0"/>
          <a:stretch/>
        </p:blipFill>
        <p:spPr>
          <a:xfrm>
            <a:off x="7260650" y="3610850"/>
            <a:ext cx="3550026" cy="24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Prvá Vrstva</a:t>
            </a:r>
            <a:endParaRPr b="1"/>
          </a:p>
        </p:txBody>
      </p:sp>
      <p:sp>
        <p:nvSpPr>
          <p:cNvPr id="380" name="Google Shape;380;p42"/>
          <p:cNvSpPr txBox="1"/>
          <p:nvPr>
            <p:ph idx="1" type="body"/>
          </p:nvPr>
        </p:nvSpPr>
        <p:spPr>
          <a:xfrm>
            <a:off x="838200" y="1634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382" name="Google Shape;382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988" y="1700712"/>
            <a:ext cx="10612014" cy="421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idx="1" type="body"/>
          </p:nvPr>
        </p:nvSpPr>
        <p:spPr>
          <a:xfrm>
            <a:off x="838200" y="1634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8450" y="0"/>
            <a:ext cx="914400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3"/>
          <p:cNvSpPr txBox="1"/>
          <p:nvPr>
            <p:ph type="title"/>
          </p:nvPr>
        </p:nvSpPr>
        <p:spPr>
          <a:xfrm>
            <a:off x="352900" y="308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Prvá Vrstva</a:t>
            </a:r>
            <a:endParaRPr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"/>
          <p:cNvSpPr txBox="1"/>
          <p:nvPr>
            <p:ph idx="1" type="body"/>
          </p:nvPr>
        </p:nvSpPr>
        <p:spPr>
          <a:xfrm>
            <a:off x="838200" y="1634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397" name="Google Shape;39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65104" y="0"/>
            <a:ext cx="9661791" cy="6857998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4"/>
          <p:cNvSpPr txBox="1"/>
          <p:nvPr>
            <p:ph type="title"/>
          </p:nvPr>
        </p:nvSpPr>
        <p:spPr>
          <a:xfrm>
            <a:off x="352900" y="308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Prvá Vrstva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5"/>
          <p:cNvSpPr txBox="1"/>
          <p:nvPr>
            <p:ph idx="1" type="body"/>
          </p:nvPr>
        </p:nvSpPr>
        <p:spPr>
          <a:xfrm>
            <a:off x="838200" y="1634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05" name="Google Shape;40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8000" y="308338"/>
            <a:ext cx="9753600" cy="6505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/>
          <p:nvPr>
            <p:ph type="title"/>
          </p:nvPr>
        </p:nvSpPr>
        <p:spPr>
          <a:xfrm>
            <a:off x="352900" y="308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>
                <a:solidFill>
                  <a:schemeClr val="dk2"/>
                </a:solidFill>
              </a:rPr>
              <a:t>Prvá Vrstva</a:t>
            </a:r>
            <a:endParaRPr b="1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Čo všetko treba?</a:t>
            </a:r>
            <a:endParaRPr b="1"/>
          </a:p>
        </p:txBody>
      </p:sp>
      <p:sp>
        <p:nvSpPr>
          <p:cNvPr id="412" name="Google Shape;412;p46"/>
          <p:cNvSpPr txBox="1"/>
          <p:nvPr>
            <p:ph idx="1" type="body"/>
          </p:nvPr>
        </p:nvSpPr>
        <p:spPr>
          <a:xfrm>
            <a:off x="838200" y="1634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4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14" name="Google Shape;41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000" y="767850"/>
            <a:ext cx="6858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924150"/>
            <a:ext cx="7620000" cy="336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Č</a:t>
            </a:r>
            <a:r>
              <a:rPr b="1" lang="sk-SK"/>
              <a:t>o všetko treba?</a:t>
            </a:r>
            <a:endParaRPr b="1"/>
          </a:p>
        </p:txBody>
      </p:sp>
      <p:sp>
        <p:nvSpPr>
          <p:cNvPr id="421" name="Google Shape;421;p47"/>
          <p:cNvSpPr txBox="1"/>
          <p:nvPr>
            <p:ph idx="1" type="body"/>
          </p:nvPr>
        </p:nvSpPr>
        <p:spPr>
          <a:xfrm>
            <a:off x="838200" y="1634050"/>
            <a:ext cx="3176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Väčšia lepšia?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2" name="Google Shape;422;p4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23" name="Google Shape;42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82400" y="460175"/>
            <a:ext cx="1809750" cy="180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581" y="2591650"/>
            <a:ext cx="2242324" cy="3206351"/>
          </a:xfrm>
          <a:prstGeom prst="rect">
            <a:avLst/>
          </a:prstGeom>
          <a:noFill/>
          <a:ln>
            <a:noFill/>
          </a:ln>
        </p:spPr>
      </p:pic>
      <p:sp>
        <p:nvSpPr>
          <p:cNvPr id="425" name="Google Shape;425;p47"/>
          <p:cNvSpPr txBox="1"/>
          <p:nvPr>
            <p:ph idx="1" type="body"/>
          </p:nvPr>
        </p:nvSpPr>
        <p:spPr>
          <a:xfrm>
            <a:off x="4285500" y="1773675"/>
            <a:ext cx="31761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Viac farieb viac zábavy?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7925" y="2846113"/>
            <a:ext cx="4425600" cy="295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313750" y="2701800"/>
            <a:ext cx="3578399" cy="2016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Čo všetko treba?</a:t>
            </a:r>
            <a:endParaRPr b="1"/>
          </a:p>
        </p:txBody>
      </p:sp>
      <p:sp>
        <p:nvSpPr>
          <p:cNvPr id="433" name="Google Shape;433;p48"/>
          <p:cNvSpPr txBox="1"/>
          <p:nvPr>
            <p:ph idx="1" type="body"/>
          </p:nvPr>
        </p:nvSpPr>
        <p:spPr>
          <a:xfrm>
            <a:off x="838200" y="1634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35" name="Google Shape;4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7889238" y="3584988"/>
            <a:ext cx="2771775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67900" y="3289713"/>
            <a:ext cx="182880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44475" y="3143638"/>
            <a:ext cx="2476500" cy="18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4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Čo všetko treba?</a:t>
            </a:r>
            <a:endParaRPr b="1"/>
          </a:p>
        </p:txBody>
      </p:sp>
      <p:sp>
        <p:nvSpPr>
          <p:cNvPr id="443" name="Google Shape;443;p49"/>
          <p:cNvSpPr txBox="1"/>
          <p:nvPr>
            <p:ph idx="1" type="body"/>
          </p:nvPr>
        </p:nvSpPr>
        <p:spPr>
          <a:xfrm>
            <a:off x="838200" y="1634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45" name="Google Shape;44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3538" y="2771738"/>
            <a:ext cx="242887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38525" y="3596213"/>
            <a:ext cx="2143125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29150" y="2446343"/>
            <a:ext cx="4105125" cy="196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Deň 3</a:t>
            </a:r>
            <a:endParaRPr b="1"/>
          </a:p>
        </p:txBody>
      </p:sp>
      <p:sp>
        <p:nvSpPr>
          <p:cNvPr id="453" name="Google Shape;453;p50"/>
          <p:cNvSpPr txBox="1"/>
          <p:nvPr>
            <p:ph idx="1" type="body"/>
          </p:nvPr>
        </p:nvSpPr>
        <p:spPr>
          <a:xfrm>
            <a:off x="838200" y="1634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Práca v Sliceri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Bridging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Stringing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Torture Test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Litophane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Topografické mapy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Výber tlačiarne (zase :-) , jednotlivé časti ich vlastnosti a 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porovnanie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Hotendy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trysky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dosky a drivery</a:t>
            </a:r>
            <a:endParaRPr/>
          </a:p>
        </p:txBody>
      </p:sp>
      <p:sp>
        <p:nvSpPr>
          <p:cNvPr id="454" name="Google Shape;454;p5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55" name="Google Shape;455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84975" y="3047063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Defekty tlače</a:t>
            </a:r>
            <a:endParaRPr/>
          </a:p>
        </p:txBody>
      </p:sp>
      <p:sp>
        <p:nvSpPr>
          <p:cNvPr id="461" name="Google Shape;461;p5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nedostatočne zachytená prvá vrstva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stringovanie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elephant foot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warping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ghosting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layer shift</a:t>
            </a:r>
            <a:endParaRPr/>
          </a:p>
        </p:txBody>
      </p:sp>
      <p:sp>
        <p:nvSpPr>
          <p:cNvPr id="462" name="Google Shape;462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63" name="Google Shape;463;p51"/>
          <p:cNvPicPr preferRelativeResize="0"/>
          <p:nvPr/>
        </p:nvPicPr>
        <p:blipFill rotWithShape="1">
          <a:blip r:embed="rId4">
            <a:alphaModFix/>
          </a:blip>
          <a:srcRect b="0" l="23374" r="28095" t="0"/>
          <a:stretch/>
        </p:blipFill>
        <p:spPr>
          <a:xfrm>
            <a:off x="4023359" y="3152565"/>
            <a:ext cx="2715371" cy="2429962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1"/>
          <p:cNvSpPr txBox="1"/>
          <p:nvPr/>
        </p:nvSpPr>
        <p:spPr>
          <a:xfrm>
            <a:off x="4023359" y="5506884"/>
            <a:ext cx="2715371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https://s.pick3dprinter.com/wp-content/uploads/2020/01/3D-Printing-Stringing-e1597310121422.jpg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5" name="Google Shape;465;p51"/>
          <p:cNvPicPr preferRelativeResize="0"/>
          <p:nvPr/>
        </p:nvPicPr>
        <p:blipFill rotWithShape="1">
          <a:blip r:embed="rId6">
            <a:alphaModFix/>
          </a:blip>
          <a:srcRect b="7534" l="0" r="18515" t="0"/>
          <a:stretch/>
        </p:blipFill>
        <p:spPr>
          <a:xfrm>
            <a:off x="6967257" y="3152565"/>
            <a:ext cx="2073649" cy="2353082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1"/>
          <p:cNvSpPr txBox="1"/>
          <p:nvPr/>
        </p:nvSpPr>
        <p:spPr>
          <a:xfrm>
            <a:off x="6967257" y="5506595"/>
            <a:ext cx="2073649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https://help.prusa3d.com/wp-content/uploads/elephant_foot_compensation.png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7" name="Google Shape;467;p51"/>
          <p:cNvPicPr preferRelativeResize="0"/>
          <p:nvPr/>
        </p:nvPicPr>
        <p:blipFill rotWithShape="1">
          <a:blip r:embed="rId8">
            <a:alphaModFix/>
          </a:blip>
          <a:srcRect b="8115" l="15574" r="23493" t="0"/>
          <a:stretch/>
        </p:blipFill>
        <p:spPr>
          <a:xfrm>
            <a:off x="9197358" y="3152565"/>
            <a:ext cx="2774022" cy="2353082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 txBox="1"/>
          <p:nvPr/>
        </p:nvSpPr>
        <p:spPr>
          <a:xfrm>
            <a:off x="9197358" y="5506595"/>
            <a:ext cx="2774022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https://i.all3dp.com/wp-content/uploads/2019/05/10135515/an-example-of-warping-ultimaker-190427.jpg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69" name="Google Shape;469;p51"/>
          <p:cNvPicPr preferRelativeResize="0"/>
          <p:nvPr/>
        </p:nvPicPr>
        <p:blipFill rotWithShape="1">
          <a:blip r:embed="rId10">
            <a:alphaModFix/>
          </a:blip>
          <a:srcRect b="21705" l="0" r="0" t="13515"/>
          <a:stretch/>
        </p:blipFill>
        <p:spPr>
          <a:xfrm>
            <a:off x="6567777" y="885780"/>
            <a:ext cx="5394644" cy="1809606"/>
          </a:xfrm>
          <a:prstGeom prst="rect">
            <a:avLst/>
          </a:prstGeom>
          <a:noFill/>
          <a:ln>
            <a:noFill/>
          </a:ln>
        </p:spPr>
      </p:pic>
      <p:sp>
        <p:nvSpPr>
          <p:cNvPr id="470" name="Google Shape;470;p51"/>
          <p:cNvSpPr txBox="1"/>
          <p:nvPr/>
        </p:nvSpPr>
        <p:spPr>
          <a:xfrm>
            <a:off x="6504167" y="2692026"/>
            <a:ext cx="5546035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11"/>
              </a:rPr>
              <a:t>https://t2s3d3j9.stackpathcdn.com/wp-content/uploads/2019/04/P1188338-5-1024x488-780x405.jpg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Prečo FFF 3D tlač?</a:t>
            </a:r>
            <a:endParaRPr/>
          </a:p>
        </p:txBody>
      </p:sp>
      <p:sp>
        <p:nvSpPr>
          <p:cNvPr descr="ghnfgnhgn" id="118" name="Google Shape;118;p16"/>
          <p:cNvSpPr txBox="1"/>
          <p:nvPr>
            <p:ph idx="1" type="body"/>
          </p:nvPr>
        </p:nvSpPr>
        <p:spPr>
          <a:xfrm>
            <a:off x="838200" y="178540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podporuje kreativitu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je cenovo dostupná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sk-SK"/>
              <a:t>              </a:t>
            </a:r>
            <a:r>
              <a:rPr b="1" lang="sk-SK" sz="2200"/>
              <a:t>ceny od 160eur</a:t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je zvládnuteľná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sk-SK"/>
              <a:t>        </a:t>
            </a:r>
            <a:endParaRPr b="1" sz="2200"/>
          </a:p>
          <a:p>
            <a:pPr indent="-4445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3400"/>
              <a:buChar char="•"/>
            </a:pPr>
            <a:r>
              <a:rPr b="1" lang="sk-SK" sz="4400"/>
              <a:t>je Zábavná</a:t>
            </a:r>
            <a:endParaRPr b="1" sz="4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1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descr="Obrázok, na ktorom je vnútri, podlaha, stena, miestnosť&#10;&#10;Automaticky generovaný popis" id="120" name="Google Shape;120;p16"/>
          <p:cNvPicPr preferRelativeResize="0"/>
          <p:nvPr/>
        </p:nvPicPr>
        <p:blipFill rotWithShape="1">
          <a:blip r:embed="rId4">
            <a:alphaModFix/>
          </a:blip>
          <a:srcRect b="0" l="13312" r="13662" t="14602"/>
          <a:stretch/>
        </p:blipFill>
        <p:spPr>
          <a:xfrm>
            <a:off x="8351700" y="0"/>
            <a:ext cx="2458975" cy="3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6"/>
          <p:cNvPicPr preferRelativeResize="0"/>
          <p:nvPr/>
        </p:nvPicPr>
        <p:blipFill rotWithShape="1">
          <a:blip r:embed="rId5">
            <a:alphaModFix/>
          </a:blip>
          <a:srcRect b="0" l="17552" r="0" t="0"/>
          <a:stretch/>
        </p:blipFill>
        <p:spPr>
          <a:xfrm>
            <a:off x="7260650" y="3610850"/>
            <a:ext cx="3550026" cy="242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84625" y="3922575"/>
            <a:ext cx="285750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385963" y="512438"/>
            <a:ext cx="28479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55550" y="2179400"/>
            <a:ext cx="2705100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2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Deň 4</a:t>
            </a:r>
            <a:endParaRPr b="1"/>
          </a:p>
        </p:txBody>
      </p:sp>
      <p:sp>
        <p:nvSpPr>
          <p:cNvPr id="476" name="Google Shape;476;p52"/>
          <p:cNvSpPr txBox="1"/>
          <p:nvPr>
            <p:ph idx="1" type="body"/>
          </p:nvPr>
        </p:nvSpPr>
        <p:spPr>
          <a:xfrm>
            <a:off x="838200" y="1634050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Zadanie práce 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sk-SK"/>
              <a:t>kľúčenka model + príprava v sliceri pre tlač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sk-SK"/>
              <a:t>vlastný/stiahnutý model + príprava v sliceri pre tlač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Defekty tlače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Litophane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Topografické mapy</a:t>
            </a:r>
            <a:endParaRPr/>
          </a:p>
          <a:p>
            <a:pPr indent="-228600" lvl="0" marL="2286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Práca v Sliceri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Výber tlačiarne (zase :-) , jednotlivé časti ich vlastnosti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Hotendy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trysky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dosky a drivery</a:t>
            </a:r>
            <a:endParaRPr/>
          </a:p>
        </p:txBody>
      </p:sp>
      <p:sp>
        <p:nvSpPr>
          <p:cNvPr id="477" name="Google Shape;477;p5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Slicer</a:t>
            </a:r>
            <a:endParaRPr b="1"/>
          </a:p>
        </p:txBody>
      </p:sp>
      <p:sp>
        <p:nvSpPr>
          <p:cNvPr id="483" name="Google Shape;483;p5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84" name="Google Shape;484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36499" y="531350"/>
            <a:ext cx="6034151" cy="453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843225"/>
            <a:ext cx="5531699" cy="4156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Slicer</a:t>
            </a:r>
            <a:endParaRPr b="1"/>
          </a:p>
        </p:txBody>
      </p:sp>
      <p:sp>
        <p:nvSpPr>
          <p:cNvPr id="491" name="Google Shape;491;p5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92" name="Google Shape;49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37025" y="1882200"/>
            <a:ext cx="3590925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Hotend</a:t>
            </a:r>
            <a:endParaRPr b="1"/>
          </a:p>
        </p:txBody>
      </p:sp>
      <p:sp>
        <p:nvSpPr>
          <p:cNvPr id="498" name="Google Shape;498;p5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499" name="Google Shape;49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5200" y="1932625"/>
            <a:ext cx="1971825" cy="211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37025" y="2762750"/>
            <a:ext cx="1546125" cy="16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500" y="3771650"/>
            <a:ext cx="1885000" cy="202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99063" y="1767025"/>
            <a:ext cx="1793884" cy="192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8779" y="3771650"/>
            <a:ext cx="1971825" cy="21197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5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958424" y="1843225"/>
            <a:ext cx="2288125" cy="245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5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9903873" y="3338280"/>
            <a:ext cx="2288125" cy="2459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Hotend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511" name="Google Shape;511;p5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512" name="Google Shape;512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3225"/>
            <a:ext cx="1869675" cy="2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16875" y="3720575"/>
            <a:ext cx="1944375" cy="209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6425" y="1843225"/>
            <a:ext cx="3890925" cy="3890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059175" y="1843225"/>
            <a:ext cx="4026425" cy="40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Extruder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521" name="Google Shape;521;p5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522" name="Google Shape;52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200" y="1869200"/>
            <a:ext cx="2657475" cy="28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3" name="Google Shape;52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3950" y="1744850"/>
            <a:ext cx="2888800" cy="31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66025" y="1459125"/>
            <a:ext cx="38100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Extruder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530" name="Google Shape;530;p5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531" name="Google Shape;53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50" y="1622425"/>
            <a:ext cx="3810000" cy="40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63000" y="57150"/>
            <a:ext cx="3809999" cy="67437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025399" y="1843225"/>
            <a:ext cx="3014200" cy="301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539" name="Google Shape;539;p5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540" name="Google Shape;540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4800" y="578925"/>
            <a:ext cx="4862376" cy="4862376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9"/>
          <p:cNvSpPr txBox="1"/>
          <p:nvPr>
            <p:ph type="title"/>
          </p:nvPr>
        </p:nvSpPr>
        <p:spPr>
          <a:xfrm>
            <a:off x="7312225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Filament 1,75mm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+-0.02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542" name="Google Shape;542;p59"/>
          <p:cNvSpPr txBox="1"/>
          <p:nvPr>
            <p:ph type="title"/>
          </p:nvPr>
        </p:nvSpPr>
        <p:spPr>
          <a:xfrm>
            <a:off x="7758350" y="35306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Podložka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543" name="Google Shape;543;p59"/>
          <p:cNvSpPr txBox="1"/>
          <p:nvPr>
            <p:ph type="title"/>
          </p:nvPr>
        </p:nvSpPr>
        <p:spPr>
          <a:xfrm>
            <a:off x="3070550" y="14609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Hotend 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544" name="Google Shape;544;p59"/>
          <p:cNvSpPr txBox="1"/>
          <p:nvPr>
            <p:ph type="title"/>
          </p:nvPr>
        </p:nvSpPr>
        <p:spPr>
          <a:xfrm>
            <a:off x="1754275" y="2392763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Extruder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545" name="Google Shape;545;p59"/>
          <p:cNvSpPr txBox="1"/>
          <p:nvPr>
            <p:ph type="title"/>
          </p:nvPr>
        </p:nvSpPr>
        <p:spPr>
          <a:xfrm>
            <a:off x="758150" y="4420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Elektronika</a:t>
            </a:r>
            <a:endParaRPr b="1"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0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Ako poškodiť 3D tlačiareň</a:t>
            </a:r>
            <a:endParaRPr/>
          </a:p>
        </p:txBody>
      </p:sp>
      <p:sp>
        <p:nvSpPr>
          <p:cNvPr id="551" name="Google Shape;551;p60"/>
          <p:cNvSpPr txBox="1"/>
          <p:nvPr>
            <p:ph idx="1" type="body"/>
          </p:nvPr>
        </p:nvSpPr>
        <p:spPr>
          <a:xfrm>
            <a:off x="731250" y="1041175"/>
            <a:ext cx="7081500" cy="4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g-code pripravený na inú tlačiareň, špeciálny materiál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správne nastavenie profilu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oddelená prvá vrstva - blob of death - zaleje hotend, možné poškodenie termistora, výhrevného telieska, ventilator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vlastný starý lacný filament, zamastená zaprášená podložka,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pri snahe opraviť tlačiareň, vymena trysky bez nahriatia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upchatá tryska</a:t>
            </a:r>
            <a:endParaRPr/>
          </a:p>
        </p:txBody>
      </p:sp>
      <p:sp>
        <p:nvSpPr>
          <p:cNvPr id="552" name="Google Shape;552;p6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553" name="Google Shape;553;p60"/>
          <p:cNvSpPr txBox="1"/>
          <p:nvPr/>
        </p:nvSpPr>
        <p:spPr>
          <a:xfrm>
            <a:off x="8132531" y="5622725"/>
            <a:ext cx="391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https://all3dp.com/2/epic-3d-printing-fails-and-why-they-failed/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60"/>
          <p:cNvSpPr txBox="1"/>
          <p:nvPr/>
        </p:nvSpPr>
        <p:spPr>
          <a:xfrm>
            <a:off x="5867117" y="1802201"/>
            <a:ext cx="5546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https://www.youtube.com/watch?v=xSo-o_ZvUQc/uploads/2019/04/P1188338-5-1024x488-780x405.jpg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55" name="Google Shape;555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2500" y="2649263"/>
            <a:ext cx="3917768" cy="29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1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Ako poškodiť 3D tlačiareň 2</a:t>
            </a:r>
            <a:endParaRPr/>
          </a:p>
        </p:txBody>
      </p:sp>
      <p:sp>
        <p:nvSpPr>
          <p:cNvPr id="561" name="Google Shape;561;p61"/>
          <p:cNvSpPr txBox="1"/>
          <p:nvPr>
            <p:ph idx="1" type="body"/>
          </p:nvPr>
        </p:nvSpPr>
        <p:spPr>
          <a:xfrm>
            <a:off x="731250" y="1041175"/>
            <a:ext cx="7081500" cy="4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nahrievanie all day long</a:t>
            </a:r>
            <a:endParaRPr/>
          </a:p>
          <a:p>
            <a:pPr indent="-292100" lvl="0" marL="228600" rtl="0" algn="l">
              <a:spcBef>
                <a:spcPts val="1000"/>
              </a:spcBef>
              <a:spcAft>
                <a:spcPts val="0"/>
              </a:spcAft>
              <a:buSzPts val="2800"/>
              <a:buChar char="•"/>
            </a:pPr>
            <a:r>
              <a:rPr lang="sk-SK"/>
              <a:t>výtlačok nedrží - následne príliš veľa čohokoľvek - základ je odmastená čistá podložka, a nie že vás tlačiareň nenávidí, niečo v nastavení </a:t>
            </a:r>
            <a:r>
              <a:rPr lang="sk-SK"/>
              <a:t>nie je</a:t>
            </a:r>
            <a:r>
              <a:rPr lang="sk-SK"/>
              <a:t> správne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pri odstraňovaní výtlačkov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6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563" name="Google Shape;563;p61"/>
          <p:cNvSpPr txBox="1"/>
          <p:nvPr/>
        </p:nvSpPr>
        <p:spPr>
          <a:xfrm>
            <a:off x="8132531" y="5622725"/>
            <a:ext cx="39177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https://all3dp.com/2/epic-3d-printing-fails-and-why-they-failed/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4" name="Google Shape;564;p61"/>
          <p:cNvSpPr txBox="1"/>
          <p:nvPr/>
        </p:nvSpPr>
        <p:spPr>
          <a:xfrm>
            <a:off x="7943548" y="1634200"/>
            <a:ext cx="4392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https://www.youtube.com/watch?v=xSo-o_ZvUQc/uploads/2019/04/P1188338-5-1024x488-780x405.jpg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65" name="Google Shape;565;p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32500" y="2649263"/>
            <a:ext cx="3917768" cy="2938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Informácie o nás</a:t>
            </a:r>
            <a:endParaRPr/>
          </a:p>
        </p:txBody>
      </p:sp>
      <p:sp>
        <p:nvSpPr>
          <p:cNvPr descr="ghnfgnhgn" id="130" name="Google Shape;130;p17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Predmet</a:t>
            </a:r>
            <a:r>
              <a:rPr b="1" lang="sk-SK"/>
              <a:t> 3D tlač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spustený v roku 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absolvovalo cez 216 študentov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 roku 2022 prihlásených 309 študentov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Online škola 3D tlače 2020-2022</a:t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183 </a:t>
            </a:r>
            <a:r>
              <a:rPr lang="sk-SK"/>
              <a:t>prihlásených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4 turnusy koniec 2020, začiatok 2021,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začiatok 2022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2023 pokračujeme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1" name="Google Shape;131;p1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descr="Obrázok, na ktorom je vnútri, podlaha, stena, miestnosť&#10;&#10;Automaticky generovaný popis" id="132" name="Google Shape;132;p17"/>
          <p:cNvPicPr preferRelativeResize="0"/>
          <p:nvPr/>
        </p:nvPicPr>
        <p:blipFill rotWithShape="1">
          <a:blip r:embed="rId4">
            <a:alphaModFix/>
          </a:blip>
          <a:srcRect b="0" l="13312" r="13662" t="14602"/>
          <a:stretch/>
        </p:blipFill>
        <p:spPr>
          <a:xfrm>
            <a:off x="8351700" y="0"/>
            <a:ext cx="2458975" cy="3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7"/>
          <p:cNvPicPr preferRelativeResize="0"/>
          <p:nvPr/>
        </p:nvPicPr>
        <p:blipFill rotWithShape="1">
          <a:blip r:embed="rId5">
            <a:alphaModFix/>
          </a:blip>
          <a:srcRect b="0" l="17552" r="0" t="0"/>
          <a:stretch/>
        </p:blipFill>
        <p:spPr>
          <a:xfrm>
            <a:off x="7260650" y="3610850"/>
            <a:ext cx="3550026" cy="24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62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Opotrebovanie a údržba tlačiarne</a:t>
            </a:r>
            <a:endParaRPr/>
          </a:p>
        </p:txBody>
      </p:sp>
      <p:sp>
        <p:nvSpPr>
          <p:cNvPr id="571" name="Google Shape;571;p62"/>
          <p:cNvSpPr txBox="1"/>
          <p:nvPr>
            <p:ph idx="1" type="body"/>
          </p:nvPr>
        </p:nvSpPr>
        <p:spPr>
          <a:xfrm>
            <a:off x="731250" y="1041175"/>
            <a:ext cx="7081500" cy="484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povolené remenice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opotrebované pohyblivé časti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opotrebované káble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prach a špina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sk-SK"/>
              <a:t>pripchatá tryska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opotrebovaná PTFE trubka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aktualizácia programu 3D tlačiarne</a:t>
            </a:r>
            <a:endParaRPr/>
          </a:p>
          <a:p>
            <a:pPr indent="-1651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vylepšenia</a:t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6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573" name="Google Shape;573;p62"/>
          <p:cNvSpPr txBox="1"/>
          <p:nvPr/>
        </p:nvSpPr>
        <p:spPr>
          <a:xfrm>
            <a:off x="6789417" y="1634201"/>
            <a:ext cx="5546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 sz="10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https://www.youtube.com/watch?v=v8SwY8yveqc</a:t>
            </a:r>
            <a:endParaRPr sz="1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74" name="Google Shape;574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0275" y="2399601"/>
            <a:ext cx="4074451" cy="2290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3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Aktuálne projekty študentov</a:t>
            </a:r>
            <a:endParaRPr/>
          </a:p>
        </p:txBody>
      </p:sp>
      <p:sp>
        <p:nvSpPr>
          <p:cNvPr id="580" name="Google Shape;580;p63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581" name="Google Shape;58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98025" y="1187150"/>
            <a:ext cx="7341077" cy="479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4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Aktuálne projekty študentov</a:t>
            </a:r>
            <a:endParaRPr/>
          </a:p>
        </p:txBody>
      </p:sp>
      <p:sp>
        <p:nvSpPr>
          <p:cNvPr id="587" name="Google Shape;587;p64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588" name="Google Shape;588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9663" y="731625"/>
            <a:ext cx="3825075" cy="51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9" name="Google Shape;589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25" y="1605500"/>
            <a:ext cx="5634974" cy="4226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Aktuálne projekty študentov</a:t>
            </a:r>
            <a:endParaRPr/>
          </a:p>
        </p:txBody>
      </p:sp>
      <p:sp>
        <p:nvSpPr>
          <p:cNvPr id="595" name="Google Shape;595;p6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596" name="Google Shape;59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475" y="1206550"/>
            <a:ext cx="5445452" cy="402149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400" y="2193475"/>
            <a:ext cx="6002726" cy="3376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6"/>
          <p:cNvSpPr txBox="1"/>
          <p:nvPr>
            <p:ph type="title"/>
          </p:nvPr>
        </p:nvSpPr>
        <p:spPr>
          <a:xfrm>
            <a:off x="273350" y="-15035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Modelovanie bez použitia podpôr</a:t>
            </a:r>
            <a:endParaRPr/>
          </a:p>
        </p:txBody>
      </p:sp>
      <p:sp>
        <p:nvSpPr>
          <p:cNvPr id="603" name="Google Shape;603;p66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604" name="Google Shape;604;p66"/>
          <p:cNvSpPr txBox="1"/>
          <p:nvPr/>
        </p:nvSpPr>
        <p:spPr>
          <a:xfrm>
            <a:off x="503150" y="1331200"/>
            <a:ext cx="1139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Prečo nepoužívať (automaticky) generované podpory?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podpory predlžujú čas tlače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spotrebovávajú navyše materiál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pridávajú čas potrebný k očisteniu modelu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66"/>
          <p:cNvSpPr txBox="1"/>
          <p:nvPr/>
        </p:nvSpPr>
        <p:spPr>
          <a:xfrm>
            <a:off x="538825" y="2626725"/>
            <a:ext cx="1122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Riešenie?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pomocný briging (sacrificial bridging)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navrhnúť podpory priamo v modeli (design in supports)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rozdelenie modelu na viac častí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06" name="Google Shape;606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3925" y="842538"/>
            <a:ext cx="4550884" cy="2879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5269" y="4027100"/>
            <a:ext cx="3346479" cy="2329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31185" y="4027112"/>
            <a:ext cx="2978416" cy="232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05625" y="4027112"/>
            <a:ext cx="4153210" cy="2329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7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Modelovanie bez použitia podpôr</a:t>
            </a:r>
            <a:endParaRPr/>
          </a:p>
        </p:txBody>
      </p:sp>
      <p:sp>
        <p:nvSpPr>
          <p:cNvPr id="615" name="Google Shape;615;p67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616" name="Google Shape;616;p67"/>
          <p:cNvSpPr txBox="1"/>
          <p:nvPr/>
        </p:nvSpPr>
        <p:spPr>
          <a:xfrm>
            <a:off x="503150" y="1331200"/>
            <a:ext cx="11398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Prečo nepoužívať (automaticky) generované podpory?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podpory predlžujú čas tlače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spotrebovávajú navyše materiál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pridávajú čas potrebný k očisteniu modelu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67"/>
          <p:cNvSpPr txBox="1"/>
          <p:nvPr/>
        </p:nvSpPr>
        <p:spPr>
          <a:xfrm>
            <a:off x="538825" y="2626725"/>
            <a:ext cx="1122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Riešenie?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(sacrificial bridging)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navrhnúť podpory priamo v modeli (design in supports)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Calibri"/>
              <a:buChar char="●"/>
            </a:pPr>
            <a:r>
              <a:rPr lang="sk-SK">
                <a:latin typeface="Calibri"/>
                <a:ea typeface="Calibri"/>
                <a:cs typeface="Calibri"/>
                <a:sym typeface="Calibri"/>
              </a:rPr>
              <a:t>rozdelenie modelu na viac častí (nemožnosť nájsť “dobrú” orientáciu)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18" name="Google Shape;61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3125" y="1453112"/>
            <a:ext cx="4153210" cy="2329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44250" y="3673425"/>
            <a:ext cx="3581066" cy="2879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68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k-SK">
                <a:latin typeface="Arial"/>
                <a:ea typeface="Arial"/>
                <a:cs typeface="Arial"/>
                <a:sym typeface="Arial"/>
              </a:rPr>
              <a:t>Clearance and Tolerance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625" name="Google Shape;625;p6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626" name="Google Shape;626;p68"/>
          <p:cNvSpPr txBox="1"/>
          <p:nvPr/>
        </p:nvSpPr>
        <p:spPr>
          <a:xfrm>
            <a:off x="503150" y="1331200"/>
            <a:ext cx="113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68"/>
          <p:cNvSpPr txBox="1"/>
          <p:nvPr/>
        </p:nvSpPr>
        <p:spPr>
          <a:xfrm>
            <a:off x="538825" y="2626725"/>
            <a:ext cx="112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28" name="Google Shape;628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505" y="1385526"/>
            <a:ext cx="7694175" cy="420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k-SK">
                <a:latin typeface="Arial"/>
                <a:ea typeface="Arial"/>
                <a:cs typeface="Arial"/>
                <a:sym typeface="Arial"/>
              </a:rPr>
              <a:t>Návrh dier 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634" name="Google Shape;634;p6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635" name="Google Shape;635;p69"/>
          <p:cNvSpPr txBox="1"/>
          <p:nvPr/>
        </p:nvSpPr>
        <p:spPr>
          <a:xfrm>
            <a:off x="503150" y="1331200"/>
            <a:ext cx="113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69"/>
          <p:cNvSpPr txBox="1"/>
          <p:nvPr/>
        </p:nvSpPr>
        <p:spPr>
          <a:xfrm>
            <a:off x="538825" y="2626725"/>
            <a:ext cx="112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37" name="Google Shape;63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8175" y="255450"/>
            <a:ext cx="6083175" cy="35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250" y="1665863"/>
            <a:ext cx="5495785" cy="35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0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k-SK">
                <a:latin typeface="Arial"/>
                <a:ea typeface="Arial"/>
                <a:cs typeface="Arial"/>
                <a:sym typeface="Arial"/>
              </a:rPr>
              <a:t>Návrh dier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644" name="Google Shape;644;p7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645" name="Google Shape;645;p70"/>
          <p:cNvSpPr txBox="1"/>
          <p:nvPr/>
        </p:nvSpPr>
        <p:spPr>
          <a:xfrm>
            <a:off x="503150" y="1331200"/>
            <a:ext cx="113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70"/>
          <p:cNvSpPr txBox="1"/>
          <p:nvPr/>
        </p:nvSpPr>
        <p:spPr>
          <a:xfrm>
            <a:off x="538825" y="2626725"/>
            <a:ext cx="112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47" name="Google Shape;647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7250" y="1895700"/>
            <a:ext cx="4717025" cy="35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525" y="362450"/>
            <a:ext cx="3767437" cy="30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9" name="Google Shape;649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86625" y="3750087"/>
            <a:ext cx="2901525" cy="2243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71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k-SK">
                <a:latin typeface="Arial"/>
                <a:ea typeface="Arial"/>
                <a:cs typeface="Arial"/>
                <a:sym typeface="Arial"/>
              </a:rPr>
              <a:t>Návrh dier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655" name="Google Shape;655;p7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656" name="Google Shape;656;p71"/>
          <p:cNvSpPr txBox="1"/>
          <p:nvPr/>
        </p:nvSpPr>
        <p:spPr>
          <a:xfrm>
            <a:off x="503150" y="1331200"/>
            <a:ext cx="113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7" name="Google Shape;657;p71"/>
          <p:cNvSpPr txBox="1"/>
          <p:nvPr/>
        </p:nvSpPr>
        <p:spPr>
          <a:xfrm>
            <a:off x="538825" y="2626725"/>
            <a:ext cx="112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58" name="Google Shape;6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0375" y="127400"/>
            <a:ext cx="6414515" cy="352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Google Shape;65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58775"/>
            <a:ext cx="5255575" cy="3435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7975" y="3806074"/>
            <a:ext cx="4045812" cy="239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8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Informácie o nás</a:t>
            </a:r>
            <a:endParaRPr/>
          </a:p>
        </p:txBody>
      </p:sp>
      <p:sp>
        <p:nvSpPr>
          <p:cNvPr descr="ghnfgnhgn" id="139" name="Google Shape;139;p18"/>
          <p:cNvSpPr txBox="1"/>
          <p:nvPr>
            <p:ph idx="1" type="body"/>
          </p:nvPr>
        </p:nvSpPr>
        <p:spPr>
          <a:xfrm>
            <a:off x="467850" y="1391400"/>
            <a:ext cx="11362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Dostupné vybavenie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FDM (FFF) 4ks Prusa i3 mk3s, 1ks MMU2 upgrade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4ks Prusa Mini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Ultimaker 2, Raise 3D N2 Plus, Da Vinci Pro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1x DPS fréza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2x Voron 0.1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VzBot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3x Ender 3 pro - neodporucame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multinástrojový Zmorph (CNC, Laser, 3d print)</a:t>
            </a:r>
            <a:endParaRPr/>
          </a:p>
          <a:p>
            <a:pPr indent="0" lvl="0" marL="45720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0" name="Google Shape;140;p18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descr="Obrázok, na ktorom je vnútri, podlaha, stena, miestnosť&#10;&#10;Automaticky generovaný popis" id="141" name="Google Shape;141;p18"/>
          <p:cNvPicPr preferRelativeResize="0"/>
          <p:nvPr/>
        </p:nvPicPr>
        <p:blipFill rotWithShape="1">
          <a:blip r:embed="rId4">
            <a:alphaModFix/>
          </a:blip>
          <a:srcRect b="0" l="13312" r="13662" t="14602"/>
          <a:stretch/>
        </p:blipFill>
        <p:spPr>
          <a:xfrm>
            <a:off x="8351700" y="0"/>
            <a:ext cx="2458975" cy="3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8"/>
          <p:cNvPicPr preferRelativeResize="0"/>
          <p:nvPr/>
        </p:nvPicPr>
        <p:blipFill rotWithShape="1">
          <a:blip r:embed="rId5">
            <a:alphaModFix/>
          </a:blip>
          <a:srcRect b="0" l="17552" r="0" t="0"/>
          <a:stretch/>
        </p:blipFill>
        <p:spPr>
          <a:xfrm>
            <a:off x="8044000" y="3799675"/>
            <a:ext cx="3550026" cy="24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72"/>
          <p:cNvSpPr txBox="1"/>
          <p:nvPr>
            <p:ph type="title"/>
          </p:nvPr>
        </p:nvSpPr>
        <p:spPr>
          <a:xfrm>
            <a:off x="897625" y="127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sk-SK">
                <a:latin typeface="Arial"/>
                <a:ea typeface="Arial"/>
                <a:cs typeface="Arial"/>
                <a:sym typeface="Arial"/>
              </a:rPr>
              <a:t>Analýza tlače v sliceri</a:t>
            </a:r>
            <a:endParaRPr b="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b="1"/>
          </a:p>
        </p:txBody>
      </p:sp>
      <p:sp>
        <p:nvSpPr>
          <p:cNvPr id="666" name="Google Shape;666;p72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sp>
        <p:nvSpPr>
          <p:cNvPr id="667" name="Google Shape;667;p72"/>
          <p:cNvSpPr txBox="1"/>
          <p:nvPr/>
        </p:nvSpPr>
        <p:spPr>
          <a:xfrm>
            <a:off x="503150" y="1331200"/>
            <a:ext cx="1139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8" name="Google Shape;668;p72"/>
          <p:cNvSpPr txBox="1"/>
          <p:nvPr/>
        </p:nvSpPr>
        <p:spPr>
          <a:xfrm>
            <a:off x="538825" y="2626725"/>
            <a:ext cx="1122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69" name="Google Shape;669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7250" y="1063688"/>
            <a:ext cx="5257484" cy="35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825" y="2033025"/>
            <a:ext cx="5065387" cy="352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7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Ďalšie </a:t>
            </a:r>
            <a:r>
              <a:rPr b="1" lang="sk-SK"/>
              <a:t>Informácie </a:t>
            </a:r>
            <a:endParaRPr/>
          </a:p>
        </p:txBody>
      </p:sp>
      <p:sp>
        <p:nvSpPr>
          <p:cNvPr descr="ghnfgnhgn" id="676" name="Google Shape;676;p7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sk-SK"/>
              <a:t>https://www.facebook.com/FRI3DPRINT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sk-SK"/>
              <a:t>literatúra:</a:t>
            </a:r>
            <a:endParaRPr b="1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b="0" i="0" lang="sk-SK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Základy 3D tisku, Josef Prusa, </a:t>
            </a:r>
            <a:r>
              <a:rPr b="0" i="0" lang="sk-SK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https://www.prusa3d.cz/kniha-zaklady-3d-tisku-josefa-prusi/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Char char="•"/>
            </a:pPr>
            <a:r>
              <a:rPr b="1" lang="sk-SK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Youtube:</a:t>
            </a:r>
            <a:r>
              <a:rPr lang="sk-SK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Makers Muse, CNC Kitchen</a:t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7" name="Google Shape;677;p7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74"/>
          <p:cNvSpPr txBox="1"/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Ďakujeme za pozornosť</a:t>
            </a:r>
            <a:endParaRPr/>
          </a:p>
        </p:txBody>
      </p:sp>
      <p:sp>
        <p:nvSpPr>
          <p:cNvPr id="683" name="Google Shape;683;p7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Informácie o nás</a:t>
            </a:r>
            <a:endParaRPr/>
          </a:p>
        </p:txBody>
      </p:sp>
      <p:sp>
        <p:nvSpPr>
          <p:cNvPr descr="ghnfgnhgn" id="148" name="Google Shape;148;p1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</a:pPr>
            <a:r>
              <a:rPr b="1" lang="sk-SK"/>
              <a:t>Laboratórium 3D tlače</a:t>
            </a:r>
            <a:endParaRPr b="1"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Lukáš Čechovič - pedagóg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Andrej Tupý - doktorand/ped a góg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Milan Buchta - študent 5 roč.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Marek Tebeľák - študent 3. roč</a:t>
            </a:r>
            <a:endParaRPr/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Char char="•"/>
            </a:pPr>
            <a:r>
              <a:rPr lang="sk-SK">
                <a:solidFill>
                  <a:srgbClr val="FF0000"/>
                </a:solidFill>
              </a:rPr>
              <a:t>Matúš Baláži - študent 3. roč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Jakub Žifčák - študent 2. roč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Daniel Žuffa - ukončené štúdium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Juraj Smolka - ukončené štúdium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lang="sk-SK"/>
              <a:t>a ďalší..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19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descr="Obrázok, na ktorom je vnútri, podlaha, stena, miestnosť&#10;&#10;Automaticky generovaný popis" id="150" name="Google Shape;150;p19"/>
          <p:cNvPicPr preferRelativeResize="0"/>
          <p:nvPr/>
        </p:nvPicPr>
        <p:blipFill rotWithShape="1">
          <a:blip r:embed="rId4">
            <a:alphaModFix/>
          </a:blip>
          <a:srcRect b="0" l="13312" r="13662" t="14602"/>
          <a:stretch/>
        </p:blipFill>
        <p:spPr>
          <a:xfrm>
            <a:off x="8351700" y="0"/>
            <a:ext cx="2458975" cy="361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 rotWithShape="1">
          <a:blip r:embed="rId5">
            <a:alphaModFix/>
          </a:blip>
          <a:srcRect b="0" l="17552" r="0" t="0"/>
          <a:stretch/>
        </p:blipFill>
        <p:spPr>
          <a:xfrm>
            <a:off x="7260650" y="3610850"/>
            <a:ext cx="3550026" cy="242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title"/>
          </p:nvPr>
        </p:nvSpPr>
        <p:spPr>
          <a:xfrm>
            <a:off x="838200" y="3204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Podporili nás</a:t>
            </a:r>
            <a:endParaRPr/>
          </a:p>
        </p:txBody>
      </p:sp>
      <p:sp>
        <p:nvSpPr>
          <p:cNvPr descr="ghnfgnhgn" id="157" name="Google Shape;157;p20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i="1" lang="sk-SK" sz="1400">
                <a:latin typeface="Arial"/>
                <a:ea typeface="Arial"/>
                <a:cs typeface="Arial"/>
                <a:sym typeface="Arial"/>
              </a:rPr>
              <a:t>Umelá inteligencia hravou formou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- podporil v roku 2015 nadačný fond </a:t>
            </a:r>
            <a:r>
              <a:rPr b="1" lang="sk-SK" sz="1400">
                <a:latin typeface="Arial"/>
                <a:ea typeface="Arial"/>
                <a:cs typeface="Arial"/>
                <a:sym typeface="Arial"/>
              </a:rPr>
              <a:t>Kia Motors Slovakia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lang="sk-SK" sz="1400">
                <a:latin typeface="Arial"/>
                <a:ea typeface="Arial"/>
                <a:cs typeface="Arial"/>
                <a:sym typeface="Arial"/>
              </a:rPr>
              <a:t>v Nadácii Pontis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i="1" lang="sk-SK" sz="1400">
                <a:latin typeface="Arial"/>
                <a:ea typeface="Arial"/>
                <a:cs typeface="Arial"/>
                <a:sym typeface="Arial"/>
              </a:rPr>
              <a:t>Aeris na vyučovacej hodine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- podporila v roku 2016 </a:t>
            </a:r>
            <a:r>
              <a:rPr b="1" lang="sk-SK" sz="1400">
                <a:latin typeface="Arial"/>
                <a:ea typeface="Arial"/>
                <a:cs typeface="Arial"/>
                <a:sym typeface="Arial"/>
              </a:rPr>
              <a:t>Nadácia Tatra banky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v grantovom programe Kvalita vzdelávania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i="1" lang="sk-SK" sz="1400">
                <a:latin typeface="Arial"/>
                <a:ea typeface="Arial"/>
                <a:cs typeface="Arial"/>
                <a:sym typeface="Arial"/>
              </a:rPr>
              <a:t>Podpora výučby odboru Počítačové inžinierstvo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- podporila v roku 2017 </a:t>
            </a:r>
            <a:r>
              <a:rPr b="1" lang="sk-SK" sz="1400">
                <a:latin typeface="Arial"/>
                <a:ea typeface="Arial"/>
                <a:cs typeface="Arial"/>
                <a:sym typeface="Arial"/>
              </a:rPr>
              <a:t>Nadácia Tatra banky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v grantovom programe Kvalita vzdelávania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i="1" lang="sk-SK" sz="1400">
                <a:latin typeface="Arial"/>
                <a:ea typeface="Arial"/>
                <a:cs typeface="Arial"/>
                <a:sym typeface="Arial"/>
              </a:rPr>
              <a:t>Laboratórium podporila v roku 2018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Fakulta riadenia a informatiky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i="1" lang="sk-SK" sz="1400">
                <a:latin typeface="Arial"/>
                <a:ea typeface="Arial"/>
                <a:cs typeface="Arial"/>
                <a:sym typeface="Arial"/>
              </a:rPr>
              <a:t>Skupina 3D tlače na FRI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- podporila v roku 2018 </a:t>
            </a:r>
            <a:r>
              <a:rPr b="1" lang="sk-SK" sz="1400">
                <a:latin typeface="Arial"/>
                <a:ea typeface="Arial"/>
                <a:cs typeface="Arial"/>
                <a:sym typeface="Arial"/>
              </a:rPr>
              <a:t>Nadácia Tatra banky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v grantovom programe E-talent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i="1" lang="sk-SK" sz="1400">
                <a:latin typeface="Arial"/>
                <a:ea typeface="Arial"/>
                <a:cs typeface="Arial"/>
                <a:sym typeface="Arial"/>
              </a:rPr>
              <a:t>Bezrámová 3D tlačiareň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- podporila v roku 2019 </a:t>
            </a:r>
            <a:r>
              <a:rPr b="1" lang="sk-SK" sz="1400">
                <a:latin typeface="Arial"/>
                <a:ea typeface="Arial"/>
                <a:cs typeface="Arial"/>
                <a:sym typeface="Arial"/>
              </a:rPr>
              <a:t>Žilinská univerzita v Žiline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cez Grantový systém UNIZA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•"/>
            </a:pPr>
            <a:r>
              <a:rPr b="1" i="1" lang="sk-SK" sz="1400">
                <a:latin typeface="Arial"/>
                <a:ea typeface="Arial"/>
                <a:cs typeface="Arial"/>
                <a:sym typeface="Arial"/>
              </a:rPr>
              <a:t>Výučbový systém Aeris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- podporila v roku 2019 </a:t>
            </a:r>
            <a:r>
              <a:rPr b="1" lang="sk-SK" sz="1400">
                <a:latin typeface="Arial"/>
                <a:ea typeface="Arial"/>
                <a:cs typeface="Arial"/>
                <a:sym typeface="Arial"/>
              </a:rPr>
              <a:t>Žilinská univerzita v Žiline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cez Grantový systém UNIZA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sk-SK" sz="1400">
                <a:latin typeface="Arial"/>
                <a:ea typeface="Arial"/>
                <a:cs typeface="Arial"/>
                <a:sym typeface="Arial"/>
              </a:rPr>
              <a:t>V roku 2022 FRIDLab podporila </a:t>
            </a:r>
            <a:r>
              <a:rPr b="1" lang="sk-SK" sz="1400">
                <a:latin typeface="Arial"/>
                <a:ea typeface="Arial"/>
                <a:cs typeface="Arial"/>
                <a:sym typeface="Arial"/>
              </a:rPr>
              <a:t>GlobalLogic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líder </a:t>
            </a:r>
            <a:r>
              <a:rPr lang="sk-SK" sz="1400">
                <a:latin typeface="Arial"/>
                <a:ea typeface="Arial"/>
                <a:cs typeface="Arial"/>
                <a:sym typeface="Arial"/>
              </a:rPr>
              <a:t>v oblasti digitálneho inžinierstva.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  <a:p>
            <a:pPr indent="0" lvl="0" marL="2286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159" name="Google Shape;159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34675" y="4747450"/>
            <a:ext cx="8858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09425" y="5002175"/>
            <a:ext cx="663137" cy="37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91700" y="4923663"/>
            <a:ext cx="533400" cy="53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3075" y="4642675"/>
            <a:ext cx="1085850" cy="109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02600" y="4652200"/>
            <a:ext cx="112395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490150" y="4596450"/>
            <a:ext cx="1649757" cy="118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Projekt FRI Štíty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sk-SK"/>
              <a:t>a FRI stojany</a:t>
            </a:r>
            <a:endParaRPr b="1"/>
          </a:p>
        </p:txBody>
      </p:sp>
      <p:sp>
        <p:nvSpPr>
          <p:cNvPr descr="ghnfgnhgn" id="170" name="Google Shape;170;p21"/>
          <p:cNvSpPr txBox="1"/>
          <p:nvPr>
            <p:ph idx="1" type="body"/>
          </p:nvPr>
        </p:nvSpPr>
        <p:spPr>
          <a:xfrm>
            <a:off x="166400" y="1847988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sk-SK" sz="2400"/>
              <a:t>3500ks štítov od marca 2020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•"/>
            </a:pPr>
            <a:r>
              <a:rPr lang="sk-SK" sz="2400"/>
              <a:t>500ks stojanov na vakcíny</a:t>
            </a:r>
            <a:endParaRPr sz="2400"/>
          </a:p>
        </p:txBody>
      </p:sp>
      <p:sp>
        <p:nvSpPr>
          <p:cNvPr id="171" name="Google Shape;171;p21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sk-SK"/>
              <a:t>‹#›</a:t>
            </a:fld>
            <a:endParaRPr/>
          </a:p>
        </p:txBody>
      </p:sp>
      <p:pic>
        <p:nvPicPr>
          <p:cNvPr id="172" name="Google Shape;17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5825" y="2781000"/>
            <a:ext cx="2442075" cy="325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29975" y="2781000"/>
            <a:ext cx="2442075" cy="325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30850" y="500100"/>
            <a:ext cx="3041198" cy="228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87900" y="2781000"/>
            <a:ext cx="2442075" cy="32560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1"/>
          <p:cNvPicPr preferRelativeResize="0"/>
          <p:nvPr/>
        </p:nvPicPr>
        <p:blipFill rotWithShape="1">
          <a:blip r:embed="rId8">
            <a:alphaModFix/>
          </a:blip>
          <a:srcRect b="20090" l="0" r="0" t="28698"/>
          <a:stretch/>
        </p:blipFill>
        <p:spPr>
          <a:xfrm>
            <a:off x="5390370" y="500100"/>
            <a:ext cx="3340481" cy="2280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7363" y="2781000"/>
            <a:ext cx="1476375" cy="196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52788" y="3427975"/>
            <a:ext cx="1476375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tí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tív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